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5"/>
  </p:notesMasterIdLst>
  <p:handoutMasterIdLst>
    <p:handoutMasterId r:id="rId31"/>
  </p:handoutMasterIdLst>
  <p:sldIdLst>
    <p:sldId id="265" r:id="rId4"/>
    <p:sldId id="257" r:id="rId6"/>
    <p:sldId id="258" r:id="rId7"/>
    <p:sldId id="280" r:id="rId8"/>
    <p:sldId id="399" r:id="rId9"/>
    <p:sldId id="299" r:id="rId10"/>
    <p:sldId id="344" r:id="rId11"/>
    <p:sldId id="310" r:id="rId12"/>
    <p:sldId id="345" r:id="rId13"/>
    <p:sldId id="347" r:id="rId14"/>
    <p:sldId id="320" r:id="rId15"/>
    <p:sldId id="375" r:id="rId16"/>
    <p:sldId id="376" r:id="rId17"/>
    <p:sldId id="298" r:id="rId18"/>
    <p:sldId id="350" r:id="rId19"/>
    <p:sldId id="349" r:id="rId20"/>
    <p:sldId id="333" r:id="rId21"/>
    <p:sldId id="379" r:id="rId22"/>
    <p:sldId id="390" r:id="rId23"/>
    <p:sldId id="259" r:id="rId24"/>
    <p:sldId id="303" r:id="rId25"/>
    <p:sldId id="304" r:id="rId26"/>
    <p:sldId id="305" r:id="rId27"/>
    <p:sldId id="306" r:id="rId28"/>
    <p:sldId id="319" r:id="rId29"/>
    <p:sldId id="256" r:id="rId30"/>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DB1C4"/>
    <a:srgbClr val="0D5176"/>
    <a:srgbClr val="07C7D4"/>
    <a:srgbClr val="F8D790"/>
    <a:srgbClr val="1CAF7F"/>
    <a:srgbClr val="253A4F"/>
    <a:srgbClr val="D61C1F"/>
    <a:srgbClr val="F9DA93"/>
    <a:srgbClr val="6CDA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40" d="100"/>
          <a:sy n="40" d="100"/>
        </p:scale>
        <p:origin x="2290" y="979"/>
      </p:cViewPr>
      <p:guideLst>
        <p:guide orient="horz" pos="2222"/>
        <p:guide pos="3840"/>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0D6E1ACB-6DDA-4277-807B-E63EBAD9E2FC}"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TextEdit="1"/>
          </p:cNvSpPr>
          <p:nvPr>
            <p:ph type="sldImg"/>
          </p:nvPr>
        </p:nvSpPr>
        <p:spPr>
          <a:ln>
            <a:solidFill>
              <a:srgbClr val="000000"/>
            </a:solidFill>
            <a:miter/>
          </a:ln>
        </p:spPr>
      </p:sp>
      <p:sp>
        <p:nvSpPr>
          <p:cNvPr id="5122" name="备注占位符 2"/>
          <p:cNvSpPr>
            <a:spLocks noGrp="1"/>
          </p:cNvSpPr>
          <p:nvPr>
            <p:ph type="body"/>
          </p:nvPr>
        </p:nvSpPr>
        <p:spPr>
          <a:noFill/>
          <a:ln>
            <a:noFill/>
          </a:ln>
        </p:spPr>
        <p:txBody>
          <a:bodyPr wrap="square" lIns="91440" tIns="45720" rIns="91440" bIns="45720" anchor="t" anchorCtr="0"/>
          <a:lstStyle/>
          <a:p>
            <a:pPr lvl="0">
              <a:spcBef>
                <a:spcPct val="0"/>
              </a:spcBef>
            </a:pPr>
            <a:endParaRPr lang="zh-CN" altLang="en-US" dirty="0"/>
          </a:p>
        </p:txBody>
      </p:sp>
      <p:sp>
        <p:nvSpPr>
          <p:cNvPr id="5123"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nchorCtr="0"/>
          <a:lstStyle/>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TextEdit="1"/>
          </p:cNvSpPr>
          <p:nvPr>
            <p:ph type="sldImg"/>
          </p:nvPr>
        </p:nvSpPr>
        <p:spPr>
          <a:ln>
            <a:solidFill>
              <a:srgbClr val="000000"/>
            </a:solidFill>
            <a:miter/>
          </a:ln>
        </p:spPr>
      </p:sp>
      <p:sp>
        <p:nvSpPr>
          <p:cNvPr id="32770" name="备注占位符 2"/>
          <p:cNvSpPr>
            <a:spLocks noGrp="1"/>
          </p:cNvSpPr>
          <p:nvPr>
            <p:ph type="body"/>
          </p:nvPr>
        </p:nvSpPr>
        <p:spPr>
          <a:noFill/>
          <a:ln>
            <a:noFill/>
          </a:ln>
        </p:spPr>
        <p:txBody>
          <a:bodyPr wrap="square" lIns="91440" tIns="45720" rIns="91440" bIns="45720" anchor="t" anchorCtr="0"/>
          <a:lstStyle/>
          <a:p>
            <a:pPr lvl="0">
              <a:spcBef>
                <a:spcPct val="0"/>
              </a:spcBef>
            </a:pPr>
            <a:endParaRPr lang="zh-CN" altLang="en-US" dirty="0"/>
          </a:p>
        </p:txBody>
      </p:sp>
      <p:sp>
        <p:nvSpPr>
          <p:cNvPr id="32771" name="灯片编号占位符 3"/>
          <p:cNvSpPr txBox="1">
            <a:spLocks noGrp="1"/>
          </p:cNvSpPr>
          <p:nvPr>
            <p:ph type="sldNum" sz="quarter"/>
          </p:nvPr>
        </p:nvSpPr>
        <p:spPr>
          <a:xfrm>
            <a:off x="3884613" y="8685213"/>
            <a:ext cx="2971800" cy="458787"/>
          </a:xfrm>
          <a:prstGeom prst="rect">
            <a:avLst/>
          </a:prstGeom>
          <a:noFill/>
          <a:ln w="9525">
            <a:noFill/>
          </a:ln>
        </p:spPr>
        <p:txBody>
          <a:bodyPr lIns="91440" tIns="45720" rIns="91440" bIns="45720" anchor="b" anchorCtr="0"/>
          <a:lstStyle/>
          <a:p>
            <a:pPr lvl="0" indent="0" algn="r"/>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pPr fontAlgn="auto"/>
            <a:r>
              <a:rPr lang="zh-CN" altLang="en-US" strike="noStrike" noProof="1">
                <a:sym typeface="+mn-ea"/>
              </a:rPr>
              <a:t>Click here to edit the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sym typeface="+mn-ea"/>
              </a:rPr>
              <a:t>Click here to edit the master subtitle style</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830E496-B7A2-4B03-BB9B-6AC66422768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a:sym typeface="+mn-ea"/>
              </a:rPr>
              <a:t>Click here to edit the master text style</a:t>
            </a:r>
            <a:endParaRPr lang="zh-CN" altLang="en-US" sz="2800" strike="noStrike" noProof="1"/>
          </a:p>
          <a:p>
            <a:pPr lvl="1" fontAlgn="auto"/>
            <a:r>
              <a:rPr lang="zh-CN" altLang="en-US" sz="2800" strike="noStrike" noProof="1">
                <a:sym typeface="+mn-ea"/>
              </a:rPr>
              <a:t>The second level</a:t>
            </a:r>
            <a:endParaRPr lang="zh-CN" altLang="en-US" sz="2800" strike="noStrike" noProof="1"/>
          </a:p>
          <a:p>
            <a:pPr lvl="2" fontAlgn="auto"/>
            <a:r>
              <a:rPr lang="zh-CN" altLang="en-US" sz="2800" strike="noStrike" noProof="1">
                <a:sym typeface="+mn-ea"/>
              </a:rPr>
              <a:t>The third level</a:t>
            </a:r>
            <a:endParaRPr lang="zh-CN" altLang="en-US" sz="2800" strike="noStrike" noProof="1"/>
          </a:p>
          <a:p>
            <a:pPr lvl="3" fontAlgn="auto"/>
            <a:r>
              <a:rPr lang="zh-CN" altLang="en-US" sz="2800" strike="noStrike" noProof="1">
                <a:sym typeface="+mn-ea"/>
              </a:rPr>
              <a:t>The fourth level</a:t>
            </a:r>
            <a:endParaRPr lang="zh-CN" altLang="en-US" sz="2800" strike="noStrike" noProof="1"/>
          </a:p>
          <a:p>
            <a:pPr lvl="4" fontAlgn="auto"/>
            <a:r>
              <a:rPr lang="zh-CN" altLang="en-US" sz="2800" strike="noStrike" noProof="1">
                <a:sym typeface="+mn-ea"/>
              </a:rPr>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830E496-B7A2-4B03-BB9B-6AC66422768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pPr fontAlgn="auto"/>
            <a:r>
              <a:rPr lang="zh-CN" altLang="en-US" strike="noStrike" noProof="1">
                <a:sym typeface="+mn-ea"/>
              </a:rPr>
              <a:t>Click here to edit the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sym typeface="+mn-ea"/>
              </a:rPr>
              <a:t>Click here to edit the master subtitle style</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830E496-B7A2-4B03-BB9B-6AC66422768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a:sym typeface="+mn-ea"/>
              </a:rPr>
              <a:t>Click here to edit the master text style</a:t>
            </a:r>
            <a:endParaRPr lang="zh-CN" altLang="en-US" sz="2800" strike="noStrike" noProof="1"/>
          </a:p>
          <a:p>
            <a:pPr lvl="1" fontAlgn="auto"/>
            <a:r>
              <a:rPr lang="zh-CN" altLang="en-US" sz="2800" strike="noStrike" noProof="1">
                <a:sym typeface="+mn-ea"/>
              </a:rPr>
              <a:t>The second level</a:t>
            </a:r>
            <a:endParaRPr lang="zh-CN" altLang="en-US" sz="2800" strike="noStrike" noProof="1"/>
          </a:p>
          <a:p>
            <a:pPr lvl="2" fontAlgn="auto"/>
            <a:r>
              <a:rPr lang="zh-CN" altLang="en-US" sz="2800" strike="noStrike" noProof="1">
                <a:sym typeface="+mn-ea"/>
              </a:rPr>
              <a:t>The third level</a:t>
            </a:r>
            <a:endParaRPr lang="zh-CN" altLang="en-US" sz="2800" strike="noStrike" noProof="1"/>
          </a:p>
          <a:p>
            <a:pPr lvl="3" fontAlgn="auto"/>
            <a:r>
              <a:rPr lang="zh-CN" altLang="en-US" sz="2800" strike="noStrike" noProof="1">
                <a:sym typeface="+mn-ea"/>
              </a:rPr>
              <a:t>The fourth level</a:t>
            </a:r>
            <a:endParaRPr lang="zh-CN" altLang="en-US" sz="2800" strike="noStrike" noProof="1"/>
          </a:p>
          <a:p>
            <a:pPr lvl="4" fontAlgn="auto"/>
            <a:r>
              <a:rPr lang="zh-CN" altLang="en-US" sz="2800" strike="noStrike" noProof="1">
                <a:sym typeface="+mn-ea"/>
              </a:rPr>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830E496-B7A2-4B03-BB9B-6AC66422768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1" indent="-228600"/>
            <a:r>
              <a:rPr lang="zh-CN" altLang="en-US" dirty="0"/>
              <a:t>Click here to edit the master text style</a:t>
            </a:r>
            <a:endParaRPr lang="zh-CN" altLang="en-US" dirty="0"/>
          </a:p>
          <a:p>
            <a:pPr lvl="1" indent="-228600"/>
            <a:r>
              <a:rPr lang="zh-CN" altLang="en-US" dirty="0"/>
              <a:t>The second level</a:t>
            </a:r>
            <a:endParaRPr lang="zh-CN" altLang="en-US" dirty="0"/>
          </a:p>
          <a:p>
            <a:pPr lvl="2" indent="-228600"/>
            <a:r>
              <a:rPr lang="zh-CN" altLang="en-US" dirty="0"/>
              <a:t>The third level</a:t>
            </a:r>
            <a:endParaRPr lang="zh-CN" altLang="en-US" dirty="0"/>
          </a:p>
          <a:p>
            <a:pPr lvl="3" indent="-228600"/>
            <a:r>
              <a:rPr lang="zh-CN" altLang="en-US" dirty="0"/>
              <a:t>The 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830E496-B7A2-4B03-BB9B-6AC66422768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1" indent="-228600"/>
            <a:r>
              <a:rPr lang="zh-CN" altLang="en-US" dirty="0"/>
              <a:t>Click here to edit the master text style</a:t>
            </a:r>
            <a:endParaRPr lang="zh-CN" altLang="en-US" dirty="0"/>
          </a:p>
          <a:p>
            <a:pPr lvl="1" indent="-228600"/>
            <a:r>
              <a:rPr lang="zh-CN" altLang="en-US" dirty="0"/>
              <a:t>The second level</a:t>
            </a:r>
            <a:endParaRPr lang="zh-CN" altLang="en-US" dirty="0"/>
          </a:p>
          <a:p>
            <a:pPr lvl="2" indent="-228600"/>
            <a:r>
              <a:rPr lang="zh-CN" altLang="en-US" dirty="0"/>
              <a:t>The third level</a:t>
            </a:r>
            <a:endParaRPr lang="zh-CN" altLang="en-US" dirty="0"/>
          </a:p>
          <a:p>
            <a:pPr lvl="3" indent="-228600"/>
            <a:r>
              <a:rPr lang="zh-CN" altLang="en-US" dirty="0"/>
              <a:t>The 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830E496-B7A2-4B03-BB9B-6AC66422768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18.png"/><Relationship Id="rId7" Type="http://schemas.openxmlformats.org/officeDocument/2006/relationships/image" Target="../media/image3.svg"/><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6.png"/><Relationship Id="rId3" Type="http://schemas.openxmlformats.org/officeDocument/2006/relationships/image" Target="../media/image1.svg"/><Relationship Id="rId2" Type="http://schemas.openxmlformats.org/officeDocument/2006/relationships/image" Target="../media/image15.png"/><Relationship Id="rId13" Type="http://schemas.openxmlformats.org/officeDocument/2006/relationships/notesSlide" Target="../notesSlides/notesSlide5.xml"/><Relationship Id="rId12" Type="http://schemas.openxmlformats.org/officeDocument/2006/relationships/slideLayout" Target="../slideLayouts/slideLayout2.xml"/><Relationship Id="rId11" Type="http://schemas.openxmlformats.org/officeDocument/2006/relationships/image" Target="../media/image5.svg"/><Relationship Id="rId10" Type="http://schemas.openxmlformats.org/officeDocument/2006/relationships/image" Target="../media/image19.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21.png"/><Relationship Id="rId3" Type="http://schemas.openxmlformats.org/officeDocument/2006/relationships/image" Target="../media/image6.svg"/><Relationship Id="rId2" Type="http://schemas.openxmlformats.org/officeDocument/2006/relationships/image" Target="../media/image20.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3.png"/><Relationship Id="rId7" Type="http://schemas.openxmlformats.org/officeDocument/2006/relationships/image" Target="../media/image30.png"/><Relationship Id="rId6" Type="http://schemas.openxmlformats.org/officeDocument/2006/relationships/image" Target="../media/image8.svg"/><Relationship Id="rId5" Type="http://schemas.openxmlformats.org/officeDocument/2006/relationships/image" Target="../media/image29.png"/><Relationship Id="rId4" Type="http://schemas.openxmlformats.org/officeDocument/2006/relationships/image" Target="../media/image7.svg"/><Relationship Id="rId3" Type="http://schemas.openxmlformats.org/officeDocument/2006/relationships/image" Target="../media/image28.png"/><Relationship Id="rId2" Type="http://schemas.openxmlformats.org/officeDocument/2006/relationships/image" Target="../media/image27.jpeg"/><Relationship Id="rId10" Type="http://schemas.openxmlformats.org/officeDocument/2006/relationships/notesSlide" Target="../notesSlides/notesSlide11.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4.xml"/><Relationship Id="rId4" Type="http://schemas.openxmlformats.org/officeDocument/2006/relationships/image" Target="../media/image3.pn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5.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jpeg"/><Relationship Id="rId2" Type="http://schemas.openxmlformats.org/officeDocument/2006/relationships/image" Target="../media/image34.png"/><Relationship Id="rId15" Type="http://schemas.openxmlformats.org/officeDocument/2006/relationships/notesSlide" Target="../notesSlides/notesSlide13.xml"/><Relationship Id="rId14" Type="http://schemas.openxmlformats.org/officeDocument/2006/relationships/slideLayout" Target="../slideLayouts/slideLayout2.xml"/><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2F44"/>
        </a:solidFill>
        <a:effectLst/>
      </p:bgPr>
    </p:bg>
    <p:spTree>
      <p:nvGrpSpPr>
        <p:cNvPr id="1" name=""/>
        <p:cNvGrpSpPr/>
        <p:nvPr/>
      </p:nvGrpSpPr>
      <p:grpSpPr>
        <a:xfrm>
          <a:off x="0" y="0"/>
          <a:ext cx="0" cy="0"/>
          <a:chOff x="0" y="0"/>
          <a:chExt cx="0" cy="0"/>
        </a:xfrm>
      </p:grpSpPr>
      <p:grpSp>
        <p:nvGrpSpPr>
          <p:cNvPr id="4098" name="组合 7"/>
          <p:cNvGrpSpPr/>
          <p:nvPr/>
        </p:nvGrpSpPr>
        <p:grpSpPr>
          <a:xfrm>
            <a:off x="0" y="4641850"/>
            <a:ext cx="12192000" cy="2216150"/>
            <a:chOff x="0" y="1955800"/>
            <a:chExt cx="12192000" cy="4902200"/>
          </a:xfrm>
        </p:grpSpPr>
        <p:sp>
          <p:nvSpPr>
            <p:cNvPr id="5" name="直角三角形 4"/>
            <p:cNvSpPr/>
            <p:nvPr/>
          </p:nvSpPr>
          <p:spPr>
            <a:xfrm>
              <a:off x="0" y="3962400"/>
              <a:ext cx="12192000" cy="2895600"/>
            </a:xfrm>
            <a:prstGeom prst="rtTriangle">
              <a:avLst/>
            </a:prstGeom>
            <a:solidFill>
              <a:srgbClr val="07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16200000">
              <a:off x="3644900" y="-1689100"/>
              <a:ext cx="4902200" cy="12192000"/>
            </a:xfrm>
            <a:prstGeom prst="triangle">
              <a:avLst>
                <a:gd name="adj" fmla="val 58808"/>
              </a:avLst>
            </a:prstGeom>
            <a:solidFill>
              <a:srgbClr val="0C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4101" name="组合 13"/>
          <p:cNvGrpSpPr/>
          <p:nvPr/>
        </p:nvGrpSpPr>
        <p:grpSpPr>
          <a:xfrm>
            <a:off x="0" y="4730750"/>
            <a:ext cx="1582738" cy="1866900"/>
            <a:chOff x="-1582697" y="2594940"/>
            <a:chExt cx="1582697" cy="1866708"/>
          </a:xfrm>
        </p:grpSpPr>
        <p:sp>
          <p:nvSpPr>
            <p:cNvPr id="13" name="矩形 12"/>
            <p:cNvSpPr/>
            <p:nvPr/>
          </p:nvSpPr>
          <p:spPr>
            <a:xfrm>
              <a:off x="-1582697" y="3053922"/>
              <a:ext cx="791348" cy="1407726"/>
            </a:xfrm>
            <a:custGeom>
              <a:avLst/>
              <a:gdLst>
                <a:gd name="connsiteX0" fmla="*/ 0 w 791348"/>
                <a:gd name="connsiteY0" fmla="*/ 0 h 1407726"/>
                <a:gd name="connsiteX1" fmla="*/ 791348 w 791348"/>
                <a:gd name="connsiteY1" fmla="*/ 0 h 1407726"/>
                <a:gd name="connsiteX2" fmla="*/ 791348 w 791348"/>
                <a:gd name="connsiteY2" fmla="*/ 1407726 h 1407726"/>
                <a:gd name="connsiteX3" fmla="*/ 0 w 791348"/>
                <a:gd name="connsiteY3" fmla="*/ 1407726 h 1407726"/>
                <a:gd name="connsiteX4" fmla="*/ 0 w 791348"/>
                <a:gd name="connsiteY4" fmla="*/ 0 h 1407726"/>
                <a:gd name="connsiteX0-1" fmla="*/ 0 w 791348"/>
                <a:gd name="connsiteY0-2" fmla="*/ 0 h 1407726"/>
                <a:gd name="connsiteX1-3" fmla="*/ 791348 w 791348"/>
                <a:gd name="connsiteY1-4" fmla="*/ 0 h 1407726"/>
                <a:gd name="connsiteX2-5" fmla="*/ 791348 w 791348"/>
                <a:gd name="connsiteY2-6" fmla="*/ 1407726 h 1407726"/>
                <a:gd name="connsiteX3-7" fmla="*/ 0 w 791348"/>
                <a:gd name="connsiteY3-8" fmla="*/ 1026726 h 1407726"/>
                <a:gd name="connsiteX4-9" fmla="*/ 0 w 791348"/>
                <a:gd name="connsiteY4-10" fmla="*/ 0 h 14077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91348" h="1407726">
                  <a:moveTo>
                    <a:pt x="0" y="0"/>
                  </a:moveTo>
                  <a:lnTo>
                    <a:pt x="791348" y="0"/>
                  </a:lnTo>
                  <a:lnTo>
                    <a:pt x="791348" y="1407726"/>
                  </a:lnTo>
                  <a:lnTo>
                    <a:pt x="0" y="1026726"/>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4103" name="组合 10"/>
            <p:cNvGrpSpPr/>
            <p:nvPr/>
          </p:nvGrpSpPr>
          <p:grpSpPr>
            <a:xfrm>
              <a:off x="-1582697" y="2594940"/>
              <a:ext cx="1582697" cy="917964"/>
              <a:chOff x="-131141" y="3340292"/>
              <a:chExt cx="1582697" cy="917964"/>
            </a:xfrm>
          </p:grpSpPr>
          <p:sp>
            <p:nvSpPr>
              <p:cNvPr id="9" name="等腰三角形 8"/>
              <p:cNvSpPr/>
              <p:nvPr/>
            </p:nvSpPr>
            <p:spPr>
              <a:xfrm rot="5400000">
                <a:off x="596900" y="3403600"/>
                <a:ext cx="917964" cy="791348"/>
              </a:xfrm>
              <a:prstGeom prst="triangle">
                <a:avLst/>
              </a:prstGeom>
              <a:solidFill>
                <a:srgbClr val="E78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等腰三角形 9"/>
              <p:cNvSpPr/>
              <p:nvPr/>
            </p:nvSpPr>
            <p:spPr>
              <a:xfrm rot="16200000" flipH="1">
                <a:off x="-194449" y="3403600"/>
                <a:ext cx="917964" cy="791348"/>
              </a:xfrm>
              <a:prstGeom prst="triangle">
                <a:avLst/>
              </a:prstGeom>
              <a:solidFill>
                <a:srgbClr val="90C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grpSp>
        <p:nvGrpSpPr>
          <p:cNvPr id="4106" name="组合 22"/>
          <p:cNvGrpSpPr/>
          <p:nvPr/>
        </p:nvGrpSpPr>
        <p:grpSpPr>
          <a:xfrm rot="-273537">
            <a:off x="10869613" y="4151313"/>
            <a:ext cx="1101725" cy="1101725"/>
            <a:chOff x="3830832" y="698500"/>
            <a:chExt cx="1634736" cy="1634736"/>
          </a:xfrm>
        </p:grpSpPr>
        <p:sp>
          <p:nvSpPr>
            <p:cNvPr id="18" name="直角三角形 17"/>
            <p:cNvSpPr/>
            <p:nvPr/>
          </p:nvSpPr>
          <p:spPr>
            <a:xfrm>
              <a:off x="4648200" y="698500"/>
              <a:ext cx="817368" cy="817368"/>
            </a:xfrm>
            <a:prstGeom prst="rtTriangle">
              <a:avLst/>
            </a:prstGeom>
            <a:solidFill>
              <a:srgbClr val="90C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直角三角形 18"/>
            <p:cNvSpPr/>
            <p:nvPr/>
          </p:nvSpPr>
          <p:spPr>
            <a:xfrm flipH="1">
              <a:off x="3830832" y="698500"/>
              <a:ext cx="817368" cy="817368"/>
            </a:xfrm>
            <a:prstGeom prst="rtTriangle">
              <a:avLst/>
            </a:prstGeom>
            <a:solidFill>
              <a:srgbClr val="1FA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4109" name="组合 21"/>
            <p:cNvGrpSpPr/>
            <p:nvPr/>
          </p:nvGrpSpPr>
          <p:grpSpPr>
            <a:xfrm>
              <a:off x="3830832" y="1515868"/>
              <a:ext cx="1634736" cy="817368"/>
              <a:chOff x="3896095" y="1638745"/>
              <a:chExt cx="1634736" cy="817368"/>
            </a:xfrm>
          </p:grpSpPr>
          <p:sp>
            <p:nvSpPr>
              <p:cNvPr id="20" name="直角三角形 19"/>
              <p:cNvSpPr/>
              <p:nvPr/>
            </p:nvSpPr>
            <p:spPr>
              <a:xfrm flipV="1">
                <a:off x="4713463" y="1638745"/>
                <a:ext cx="817368" cy="817368"/>
              </a:xfrm>
              <a:prstGeom prst="rtTriangle">
                <a:avLst/>
              </a:prstGeom>
              <a:solidFill>
                <a:srgbClr val="1B9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直角三角形 20"/>
              <p:cNvSpPr/>
              <p:nvPr/>
            </p:nvSpPr>
            <p:spPr>
              <a:xfrm flipH="1" flipV="1">
                <a:off x="3896095" y="1638745"/>
                <a:ext cx="817368" cy="817368"/>
              </a:xfrm>
              <a:prstGeom prst="rtTriangle">
                <a:avLst/>
              </a:prstGeom>
              <a:solidFill>
                <a:srgbClr val="6CD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grpSp>
        <p:nvGrpSpPr>
          <p:cNvPr id="4112" name="组合 35"/>
          <p:cNvGrpSpPr/>
          <p:nvPr/>
        </p:nvGrpSpPr>
        <p:grpSpPr>
          <a:xfrm>
            <a:off x="3644900" y="1595438"/>
            <a:ext cx="4921250" cy="2463800"/>
            <a:chOff x="3892550" y="2204410"/>
            <a:chExt cx="4921250" cy="2463319"/>
          </a:xfrm>
        </p:grpSpPr>
        <p:cxnSp>
          <p:nvCxnSpPr>
            <p:cNvPr id="26" name="直接连接符 25"/>
            <p:cNvCxnSpPr/>
            <p:nvPr/>
          </p:nvCxnSpPr>
          <p:spPr>
            <a:xfrm>
              <a:off x="3892550" y="2204410"/>
              <a:ext cx="175577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277101" y="2212680"/>
              <a:ext cx="1536699"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892550" y="2212680"/>
              <a:ext cx="0" cy="245504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813800" y="2212680"/>
              <a:ext cx="0" cy="245504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892550" y="4667729"/>
              <a:ext cx="492125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18" name="文本框 54"/>
          <p:cNvSpPr txBox="1"/>
          <p:nvPr/>
        </p:nvSpPr>
        <p:spPr>
          <a:xfrm>
            <a:off x="3943350" y="2684463"/>
            <a:ext cx="4330700" cy="521970"/>
          </a:xfrm>
          <a:prstGeom prst="rect">
            <a:avLst/>
          </a:prstGeom>
          <a:noFill/>
          <a:ln w="9525">
            <a:noFill/>
          </a:ln>
        </p:spPr>
        <p:txBody>
          <a:bodyPr anchor="t" anchorCtr="0">
            <a:spAutoFit/>
          </a:bodyPr>
          <a:lstStyle/>
          <a:p>
            <a:pPr algn="ctr"/>
            <a:r>
              <a:rPr lang="en-GB" sz="2800" b="1" dirty="0">
                <a:solidFill>
                  <a:schemeClr val="bg1"/>
                </a:solidFill>
                <a:latin typeface="Microsoft YaHei" panose="020B0503020204020204" pitchFamily="34" charset="-122"/>
                <a:ea typeface="Microsoft YaHei" panose="020B0503020204020204" pitchFamily="34" charset="-122"/>
              </a:rPr>
              <a:t>Certified by AFPI</a:t>
            </a:r>
            <a:endParaRPr lang="en-GB" sz="2800" b="1" dirty="0">
              <a:solidFill>
                <a:schemeClr val="bg1"/>
              </a:solidFill>
              <a:latin typeface="Microsoft YaHei" panose="020B0503020204020204" pitchFamily="34" charset="-122"/>
              <a:ea typeface="Microsoft YaHei" panose="020B0503020204020204" pitchFamily="34" charset="-122"/>
            </a:endParaRPr>
          </a:p>
        </p:txBody>
      </p:sp>
      <p:sp>
        <p:nvSpPr>
          <p:cNvPr id="4119" name="文本框 55"/>
          <p:cNvSpPr txBox="1"/>
          <p:nvPr/>
        </p:nvSpPr>
        <p:spPr>
          <a:xfrm>
            <a:off x="3932238" y="3209608"/>
            <a:ext cx="4329112" cy="306705"/>
          </a:xfrm>
          <a:prstGeom prst="rect">
            <a:avLst/>
          </a:prstGeom>
          <a:noFill/>
          <a:ln w="9525">
            <a:noFill/>
          </a:ln>
        </p:spPr>
        <p:txBody>
          <a:bodyPr anchor="t" anchorCtr="0">
            <a:spAutoFit/>
          </a:bodyPr>
          <a:lstStyle/>
          <a:p>
            <a:pPr algn="dist"/>
            <a:r>
              <a:rPr lang="en-GB" altLang="zh-CN" sz="1400" dirty="0">
                <a:solidFill>
                  <a:schemeClr val="bg1"/>
                </a:solidFill>
                <a:latin typeface="Microsoft YaHei" panose="020B0503020204020204" pitchFamily="34" charset="-122"/>
                <a:ea typeface="Microsoft YaHei" panose="020B0503020204020204" pitchFamily="34" charset="-122"/>
              </a:rPr>
              <a:t>Trusted &amp; Professional Collection Agency</a:t>
            </a:r>
            <a:endParaRPr lang="en-GB" altLang="zh-CN" sz="1400" dirty="0">
              <a:solidFill>
                <a:schemeClr val="bg1"/>
              </a:solidFill>
              <a:latin typeface="Microsoft YaHei" panose="020B0503020204020204" pitchFamily="34" charset="-122"/>
              <a:ea typeface="Microsoft YaHei" panose="020B0503020204020204" pitchFamily="34" charset="-122"/>
            </a:endParaRPr>
          </a:p>
        </p:txBody>
      </p:sp>
      <p:sp>
        <p:nvSpPr>
          <p:cNvPr id="4121" name="文本框 57"/>
          <p:cNvSpPr txBox="1"/>
          <p:nvPr/>
        </p:nvSpPr>
        <p:spPr>
          <a:xfrm>
            <a:off x="3932238" y="2100263"/>
            <a:ext cx="4329112" cy="583565"/>
          </a:xfrm>
          <a:prstGeom prst="rect">
            <a:avLst/>
          </a:prstGeom>
          <a:noFill/>
          <a:ln w="9525">
            <a:noFill/>
          </a:ln>
        </p:spPr>
        <p:txBody>
          <a:bodyPr anchor="t" anchorCtr="0">
            <a:spAutoFit/>
          </a:bodyPr>
          <a:lstStyle/>
          <a:p>
            <a:pPr algn="dist"/>
            <a:r>
              <a:rPr lang="en-GB" altLang="zh-CN" sz="3200" b="1" dirty="0">
                <a:solidFill>
                  <a:srgbClr val="0DB1C4"/>
                </a:solidFill>
                <a:latin typeface="Microsoft YaHei" panose="020B0503020204020204" pitchFamily="34" charset="-122"/>
                <a:ea typeface="Microsoft YaHei" panose="020B0503020204020204" pitchFamily="34" charset="-122"/>
              </a:rPr>
              <a:t>Company Profile</a:t>
            </a:r>
            <a:endParaRPr lang="en-GB" altLang="zh-CN" sz="3200" b="1" dirty="0">
              <a:solidFill>
                <a:srgbClr val="0DB1C4"/>
              </a:solidFill>
              <a:latin typeface="Microsoft YaHei" panose="020B0503020204020204" pitchFamily="34" charset="-122"/>
              <a:ea typeface="Microsoft YaHei" panose="020B0503020204020204" pitchFamily="34" charset="-122"/>
            </a:endParaRPr>
          </a:p>
        </p:txBody>
      </p:sp>
      <p:pic>
        <p:nvPicPr>
          <p:cNvPr id="2" name="Picture 1" descr="Logo Debito"/>
          <p:cNvPicPr>
            <a:picLocks noChangeAspect="1"/>
          </p:cNvPicPr>
          <p:nvPr/>
        </p:nvPicPr>
        <p:blipFill>
          <a:blip r:embed="rId1"/>
          <a:stretch>
            <a:fillRect/>
          </a:stretch>
        </p:blipFill>
        <p:spPr>
          <a:xfrm>
            <a:off x="5537835" y="1207770"/>
            <a:ext cx="1411605" cy="5975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文本框 25"/>
          <p:cNvSpPr txBox="1"/>
          <p:nvPr/>
        </p:nvSpPr>
        <p:spPr>
          <a:xfrm>
            <a:off x="109855" y="101600"/>
            <a:ext cx="8478520" cy="398780"/>
          </a:xfrm>
          <a:prstGeom prst="rect">
            <a:avLst/>
          </a:prstGeom>
          <a:noFill/>
          <a:ln w="9525">
            <a:noFill/>
          </a:ln>
        </p:spPr>
        <p:txBody>
          <a:bodyPr wrap="square" anchor="t" anchorCtr="0">
            <a:spAutoFit/>
          </a:bodyPr>
          <a:lstStyle/>
          <a:p>
            <a:r>
              <a:rPr lang="en-US" altLang="en-GB" sz="2000" b="1" dirty="0">
                <a:solidFill>
                  <a:schemeClr val="bg1"/>
                </a:solidFill>
                <a:latin typeface="Microsoft YaHei" panose="020B0503020204020204" pitchFamily="34" charset="-122"/>
                <a:ea typeface="Microsoft YaHei" panose="020B0503020204020204" pitchFamily="34" charset="-122"/>
              </a:rPr>
              <a:t>Smart Technology Sistem</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grpSp>
        <p:nvGrpSpPr>
          <p:cNvPr id="29715" name="组合 48"/>
          <p:cNvGrpSpPr/>
          <p:nvPr/>
        </p:nvGrpSpPr>
        <p:grpSpPr>
          <a:xfrm>
            <a:off x="287655" y="2976674"/>
            <a:ext cx="3061335" cy="1209564"/>
            <a:chOff x="749559" y="4655087"/>
            <a:chExt cx="2601596" cy="394343"/>
          </a:xfrm>
        </p:grpSpPr>
        <p:sp>
          <p:nvSpPr>
            <p:cNvPr id="29716" name="矩形 49"/>
            <p:cNvSpPr/>
            <p:nvPr/>
          </p:nvSpPr>
          <p:spPr>
            <a:xfrm>
              <a:off x="749559" y="4879257"/>
              <a:ext cx="2601596" cy="170173"/>
            </a:xfrm>
            <a:prstGeom prst="rect">
              <a:avLst/>
            </a:prstGeom>
            <a:noFill/>
            <a:ln w="12700" cmpd="sng">
              <a:noFill/>
              <a:prstDash val="solid"/>
            </a:ln>
          </p:spPr>
          <p:txBody>
            <a:bodyPr wrap="square" anchor="t" anchorCtr="0">
              <a:spAutoFit/>
            </a:bodyPr>
            <a:lstStyle/>
            <a:p>
              <a:pPr algn="ctr"/>
              <a:r>
                <a:rPr lang="en-US" altLang="en-GB" sz="1400" dirty="0">
                  <a:solidFill>
                    <a:srgbClr val="000000"/>
                  </a:solidFill>
                  <a:latin typeface="Microsoft YaHei" panose="020B0503020204020204" pitchFamily="34" charset="-122"/>
                  <a:ea typeface="Microsoft YaHei" panose="020B0503020204020204" pitchFamily="34" charset="-122"/>
                </a:rPr>
                <a:t>High Efficiency on Contacted Customer Phone &amp; Whatsapp</a:t>
              </a:r>
              <a:endParaRPr lang="en-US" altLang="en-GB" sz="1400" dirty="0">
                <a:solidFill>
                  <a:srgbClr val="000000"/>
                </a:solidFill>
                <a:latin typeface="Microsoft YaHei" panose="020B0503020204020204" pitchFamily="34" charset="-122"/>
                <a:ea typeface="Microsoft YaHei" panose="020B0503020204020204" pitchFamily="34" charset="-122"/>
              </a:endParaRPr>
            </a:p>
          </p:txBody>
        </p:sp>
        <p:sp>
          <p:nvSpPr>
            <p:cNvPr id="29717" name="矩形 50"/>
            <p:cNvSpPr/>
            <p:nvPr/>
          </p:nvSpPr>
          <p:spPr>
            <a:xfrm>
              <a:off x="1068894" y="4655087"/>
              <a:ext cx="1962872" cy="210336"/>
            </a:xfrm>
            <a:prstGeom prst="rect">
              <a:avLst/>
            </a:prstGeom>
            <a:noFill/>
            <a:ln w="12700" cmpd="sng">
              <a:noFill/>
              <a:prstDash val="solid"/>
            </a:ln>
          </p:spPr>
          <p:txBody>
            <a:bodyPr anchor="t" anchorCtr="0">
              <a:spAutoFit/>
            </a:bodyPr>
            <a:lstStyle/>
            <a:p>
              <a:pPr algn="ctr"/>
              <a:r>
                <a:rPr lang="en-US" altLang="en-GB" b="1" dirty="0">
                  <a:solidFill>
                    <a:srgbClr val="000000"/>
                  </a:solidFill>
                  <a:latin typeface="Microsoft YaHei" panose="020B0503020204020204" pitchFamily="34" charset="-122"/>
                  <a:ea typeface="Microsoft YaHei" panose="020B0503020204020204" pitchFamily="34" charset="-122"/>
                </a:rPr>
                <a:t>High Efficiency Sistem</a:t>
              </a:r>
              <a:endParaRPr lang="en-US" altLang="en-GB" b="1" dirty="0">
                <a:solidFill>
                  <a:srgbClr val="000000"/>
                </a:solidFill>
                <a:latin typeface="Microsoft YaHei" panose="020B0503020204020204" pitchFamily="34" charset="-122"/>
                <a:ea typeface="Microsoft YaHei" panose="020B0503020204020204" pitchFamily="34" charset="-122"/>
              </a:endParaRPr>
            </a:p>
          </p:txBody>
        </p:sp>
      </p:grpSp>
      <p:pic>
        <p:nvPicPr>
          <p:cNvPr id="9" name="logo.png" descr="logo.png"/>
          <p:cNvPicPr>
            <a:picLocks noChangeAspect="1"/>
          </p:cNvPicPr>
          <p:nvPr/>
        </p:nvPicPr>
        <p:blipFill>
          <a:blip r:embed="rId1"/>
          <a:stretch>
            <a:fillRect/>
          </a:stretch>
        </p:blipFill>
        <p:spPr>
          <a:xfrm>
            <a:off x="10118725" y="5920740"/>
            <a:ext cx="1949450" cy="824230"/>
          </a:xfrm>
          <a:prstGeom prst="rect">
            <a:avLst/>
          </a:prstGeom>
          <a:ln w="12700">
            <a:miter lim="400000"/>
            <a:headEnd/>
            <a:tailEnd/>
          </a:ln>
        </p:spPr>
      </p:pic>
      <p:grpSp>
        <p:nvGrpSpPr>
          <p:cNvPr id="4" name="组合 48"/>
          <p:cNvGrpSpPr/>
          <p:nvPr/>
        </p:nvGrpSpPr>
        <p:grpSpPr>
          <a:xfrm>
            <a:off x="4501515" y="2997199"/>
            <a:ext cx="3211195" cy="1153272"/>
            <a:chOff x="757790" y="4653482"/>
            <a:chExt cx="2601596" cy="294535"/>
          </a:xfrm>
        </p:grpSpPr>
        <p:sp>
          <p:nvSpPr>
            <p:cNvPr id="5" name="矩形 49"/>
            <p:cNvSpPr/>
            <p:nvPr/>
          </p:nvSpPr>
          <p:spPr>
            <a:xfrm>
              <a:off x="757790" y="4759734"/>
              <a:ext cx="2601596" cy="188283"/>
            </a:xfrm>
            <a:prstGeom prst="rect">
              <a:avLst/>
            </a:prstGeom>
            <a:noFill/>
            <a:ln w="12700" cmpd="sng">
              <a:noFill/>
              <a:prstDash val="solid"/>
            </a:ln>
          </p:spPr>
          <p:txBody>
            <a:bodyPr wrap="square" anchor="t" anchorCtr="0">
              <a:spAutoFit/>
            </a:bodyPr>
            <a:lstStyle/>
            <a:p>
              <a:pPr algn="ctr"/>
              <a:r>
                <a:rPr lang="en-US" altLang="en-GB" sz="1400" dirty="0">
                  <a:solidFill>
                    <a:srgbClr val="000000"/>
                  </a:solidFill>
                  <a:latin typeface="Microsoft YaHei" panose="020B0503020204020204" pitchFamily="34" charset="-122"/>
                  <a:ea typeface="Microsoft YaHei" panose="020B0503020204020204" pitchFamily="34" charset="-122"/>
                </a:rPr>
                <a:t>Read your current connected rate data, Give more experience on your analyse problem</a:t>
              </a:r>
              <a:endParaRPr lang="en-US" altLang="en-GB" sz="1400" dirty="0">
                <a:solidFill>
                  <a:srgbClr val="000000"/>
                </a:solidFill>
                <a:latin typeface="Microsoft YaHei" panose="020B0503020204020204" pitchFamily="34" charset="-122"/>
                <a:ea typeface="Microsoft YaHei" panose="020B0503020204020204" pitchFamily="34" charset="-122"/>
              </a:endParaRPr>
            </a:p>
          </p:txBody>
        </p:sp>
        <p:sp>
          <p:nvSpPr>
            <p:cNvPr id="6" name="矩形 50"/>
            <p:cNvSpPr/>
            <p:nvPr/>
          </p:nvSpPr>
          <p:spPr>
            <a:xfrm>
              <a:off x="1068894" y="4653482"/>
              <a:ext cx="1962872" cy="94060"/>
            </a:xfrm>
            <a:prstGeom prst="rect">
              <a:avLst/>
            </a:prstGeom>
            <a:noFill/>
            <a:ln w="12700" cmpd="sng">
              <a:noFill/>
              <a:prstDash val="solid"/>
            </a:ln>
          </p:spPr>
          <p:txBody>
            <a:bodyPr anchor="t" anchorCtr="0">
              <a:spAutoFit/>
            </a:bodyPr>
            <a:lstStyle/>
            <a:p>
              <a:pPr algn="ctr"/>
              <a:r>
                <a:rPr lang="en-US" altLang="en-GB" b="1" dirty="0">
                  <a:solidFill>
                    <a:srgbClr val="000000"/>
                  </a:solidFill>
                  <a:latin typeface="Microsoft YaHei" panose="020B0503020204020204" pitchFamily="34" charset="-122"/>
                  <a:ea typeface="Microsoft YaHei" panose="020B0503020204020204" pitchFamily="34" charset="-122"/>
                </a:rPr>
                <a:t>Smart Sistem</a:t>
              </a:r>
              <a:endParaRPr lang="en-US" altLang="en-GB" b="1" dirty="0">
                <a:solidFill>
                  <a:srgbClr val="000000"/>
                </a:solidFill>
                <a:latin typeface="Microsoft YaHei" panose="020B0503020204020204" pitchFamily="34" charset="-122"/>
                <a:ea typeface="Microsoft YaHei" panose="020B0503020204020204" pitchFamily="34" charset="-122"/>
              </a:endParaRPr>
            </a:p>
          </p:txBody>
        </p:sp>
      </p:grpSp>
      <p:grpSp>
        <p:nvGrpSpPr>
          <p:cNvPr id="7" name="组合 48"/>
          <p:cNvGrpSpPr/>
          <p:nvPr/>
        </p:nvGrpSpPr>
        <p:grpSpPr>
          <a:xfrm>
            <a:off x="8766175" y="2988945"/>
            <a:ext cx="3211195" cy="1217406"/>
            <a:chOff x="749559" y="4665645"/>
            <a:chExt cx="2601596" cy="310914"/>
          </a:xfrm>
        </p:grpSpPr>
        <p:sp>
          <p:nvSpPr>
            <p:cNvPr id="10" name="矩形 49"/>
            <p:cNvSpPr/>
            <p:nvPr/>
          </p:nvSpPr>
          <p:spPr>
            <a:xfrm>
              <a:off x="749559" y="4843253"/>
              <a:ext cx="2601596" cy="133306"/>
            </a:xfrm>
            <a:prstGeom prst="rect">
              <a:avLst/>
            </a:prstGeom>
            <a:noFill/>
            <a:ln w="12700" cmpd="sng">
              <a:noFill/>
              <a:prstDash val="solid"/>
            </a:ln>
          </p:spPr>
          <p:txBody>
            <a:bodyPr wrap="square" anchor="t" anchorCtr="0">
              <a:spAutoFit/>
            </a:bodyPr>
            <a:lstStyle/>
            <a:p>
              <a:pPr algn="ctr"/>
              <a:r>
                <a:rPr lang="en-US" altLang="en-GB" sz="1400" dirty="0">
                  <a:solidFill>
                    <a:srgbClr val="000000"/>
                  </a:solidFill>
                  <a:latin typeface="Microsoft YaHei" panose="020B0503020204020204" pitchFamily="34" charset="-122"/>
                  <a:ea typeface="Microsoft YaHei" panose="020B0503020204020204" pitchFamily="34" charset="-122"/>
                </a:rPr>
                <a:t>With encrypted sistem we track all data prossess</a:t>
              </a:r>
              <a:endParaRPr lang="en-US" altLang="en-GB" sz="1400" dirty="0">
                <a:solidFill>
                  <a:srgbClr val="000000"/>
                </a:solidFill>
                <a:latin typeface="Microsoft YaHei" panose="020B0503020204020204" pitchFamily="34" charset="-122"/>
                <a:ea typeface="Microsoft YaHei" panose="020B0503020204020204" pitchFamily="34" charset="-122"/>
              </a:endParaRPr>
            </a:p>
          </p:txBody>
        </p:sp>
        <p:sp>
          <p:nvSpPr>
            <p:cNvPr id="11" name="矩形 50"/>
            <p:cNvSpPr/>
            <p:nvPr/>
          </p:nvSpPr>
          <p:spPr>
            <a:xfrm>
              <a:off x="1068894" y="4665645"/>
              <a:ext cx="1962872" cy="164768"/>
            </a:xfrm>
            <a:prstGeom prst="rect">
              <a:avLst/>
            </a:prstGeom>
            <a:noFill/>
            <a:ln w="12700" cmpd="sng">
              <a:noFill/>
              <a:prstDash val="solid"/>
            </a:ln>
          </p:spPr>
          <p:txBody>
            <a:bodyPr anchor="t" anchorCtr="0">
              <a:spAutoFit/>
            </a:bodyPr>
            <a:lstStyle/>
            <a:p>
              <a:pPr algn="ctr"/>
              <a:r>
                <a:rPr lang="en-US" altLang="en-GB" b="1" dirty="0">
                  <a:solidFill>
                    <a:srgbClr val="000000"/>
                  </a:solidFill>
                  <a:latin typeface="Microsoft YaHei" panose="020B0503020204020204" pitchFamily="34" charset="-122"/>
                  <a:ea typeface="Microsoft YaHei" panose="020B0503020204020204" pitchFamily="34" charset="-122"/>
                </a:rPr>
                <a:t>High Secured Data Management</a:t>
              </a:r>
              <a:endParaRPr lang="en-US" altLang="en-GB" b="1" dirty="0">
                <a:solidFill>
                  <a:srgbClr val="000000"/>
                </a:solidFill>
                <a:latin typeface="Microsoft YaHei" panose="020B0503020204020204" pitchFamily="34" charset="-122"/>
                <a:ea typeface="Microsoft YaHei" panose="020B0503020204020204" pitchFamily="34" charset="-122"/>
              </a:endParaRPr>
            </a:p>
          </p:txBody>
        </p:sp>
      </p:grpSp>
      <p:pic>
        <p:nvPicPr>
          <p:cNvPr id="19" name="Graphic 12" descr="Upward trend"/>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9590" y="1341755"/>
            <a:ext cx="1549400" cy="1549400"/>
          </a:xfrm>
          <a:prstGeom prst="rect">
            <a:avLst/>
          </a:prstGeom>
        </p:spPr>
      </p:pic>
      <p:pic>
        <p:nvPicPr>
          <p:cNvPr id="20" name="Graphic 14" descr="User netwo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320" y="1341755"/>
            <a:ext cx="1549400" cy="1549400"/>
          </a:xfrm>
          <a:prstGeom prst="rect">
            <a:avLst/>
          </a:prstGeom>
        </p:spPr>
      </p:pic>
      <p:grpSp>
        <p:nvGrpSpPr>
          <p:cNvPr id="2" name="Group 1"/>
          <p:cNvGrpSpPr/>
          <p:nvPr/>
        </p:nvGrpSpPr>
        <p:grpSpPr>
          <a:xfrm>
            <a:off x="9439275" y="1241425"/>
            <a:ext cx="2316480" cy="1712595"/>
            <a:chOff x="1045" y="2529"/>
            <a:chExt cx="3648" cy="2697"/>
          </a:xfrm>
        </p:grpSpPr>
        <p:pic>
          <p:nvPicPr>
            <p:cNvPr id="17" name="Graphic 7" descr="Key"/>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3253" y="3786"/>
              <a:ext cx="1440" cy="1440"/>
            </a:xfrm>
            <a:prstGeom prst="rect">
              <a:avLst/>
            </a:prstGeom>
          </p:spPr>
        </p:pic>
        <p:pic>
          <p:nvPicPr>
            <p:cNvPr id="21" name="Graphic 16" descr="Email"/>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5" y="2529"/>
              <a:ext cx="2697" cy="2697"/>
            </a:xfrm>
            <a:prstGeom prst="rect">
              <a:avLst/>
            </a:prstGeom>
          </p:spPr>
        </p:pic>
      </p:grpSp>
      <p:pic>
        <p:nvPicPr>
          <p:cNvPr id="22" name="Graphic 18" descr="Stream"/>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49532" y="1151255"/>
            <a:ext cx="1893570" cy="1893570"/>
          </a:xfrm>
          <a:prstGeom prst="rect">
            <a:avLst/>
          </a:prstGeom>
        </p:spPr>
      </p:pic>
      <p:sp>
        <p:nvSpPr>
          <p:cNvPr id="13" name="矩形 49"/>
          <p:cNvSpPr/>
          <p:nvPr/>
        </p:nvSpPr>
        <p:spPr>
          <a:xfrm>
            <a:off x="287655" y="4792028"/>
            <a:ext cx="3061335" cy="953135"/>
          </a:xfrm>
          <a:prstGeom prst="rect">
            <a:avLst/>
          </a:prstGeom>
          <a:noFill/>
          <a:ln w="12700" cmpd="sng">
            <a:noFill/>
            <a:prstDash val="solid"/>
          </a:ln>
        </p:spPr>
        <p:txBody>
          <a:bodyPr wrap="square" anchor="t" anchorCtr="0">
            <a:spAutoFit/>
          </a:bodyPr>
          <a:lstStyle/>
          <a:p>
            <a:pPr algn="ctr"/>
            <a:r>
              <a:rPr lang="en-US" altLang="en-GB" sz="1400" dirty="0">
                <a:solidFill>
                  <a:srgbClr val="000000"/>
                </a:solidFill>
                <a:latin typeface="Microsoft YaHei" panose="020B0503020204020204" pitchFamily="34" charset="-122"/>
                <a:ea typeface="Microsoft YaHei" panose="020B0503020204020204" pitchFamily="34" charset="-122"/>
              </a:rPr>
              <a:t>We use a automatic dialer &amp; Automatic whatsapp sender, To make 10X efficiency on handling customer</a:t>
            </a:r>
            <a:endParaRPr lang="en-US" altLang="en-GB" sz="1400" dirty="0">
              <a:solidFill>
                <a:srgbClr val="000000"/>
              </a:solidFill>
              <a:latin typeface="Microsoft YaHei" panose="020B0503020204020204" pitchFamily="34" charset="-122"/>
              <a:ea typeface="Microsoft YaHei" panose="020B0503020204020204" pitchFamily="34" charset="-122"/>
            </a:endParaRPr>
          </a:p>
        </p:txBody>
      </p:sp>
      <p:sp>
        <p:nvSpPr>
          <p:cNvPr id="14" name="矩形 49"/>
          <p:cNvSpPr/>
          <p:nvPr/>
        </p:nvSpPr>
        <p:spPr>
          <a:xfrm>
            <a:off x="4526915" y="4692333"/>
            <a:ext cx="3061335" cy="1383665"/>
          </a:xfrm>
          <a:prstGeom prst="rect">
            <a:avLst/>
          </a:prstGeom>
          <a:noFill/>
          <a:ln w="12700" cmpd="sng">
            <a:noFill/>
            <a:prstDash val="solid"/>
          </a:ln>
        </p:spPr>
        <p:txBody>
          <a:bodyPr wrap="square" anchor="t" anchorCtr="0">
            <a:spAutoFit/>
          </a:bodyPr>
          <a:lstStyle/>
          <a:p>
            <a:pPr algn="ctr"/>
            <a:r>
              <a:rPr lang="en-US" altLang="en-GB" sz="1400" dirty="0">
                <a:solidFill>
                  <a:srgbClr val="000000"/>
                </a:solidFill>
                <a:latin typeface="Microsoft YaHei" panose="020B0503020204020204" pitchFamily="34" charset="-122"/>
                <a:ea typeface="Microsoft YaHei" panose="020B0503020204020204" pitchFamily="34" charset="-122"/>
              </a:rPr>
              <a:t>We record every single of our prosses,Example : Phone recording, Whatsapp messages, And also the result of the contacted customer with sistem remarks</a:t>
            </a:r>
            <a:endParaRPr lang="en-US" altLang="en-GB" sz="1400" dirty="0">
              <a:solidFill>
                <a:srgbClr val="000000"/>
              </a:solidFill>
              <a:latin typeface="Microsoft YaHei" panose="020B0503020204020204" pitchFamily="34" charset="-122"/>
              <a:ea typeface="Microsoft YaHei" panose="020B0503020204020204" pitchFamily="34" charset="-122"/>
            </a:endParaRPr>
          </a:p>
        </p:txBody>
      </p:sp>
      <p:sp>
        <p:nvSpPr>
          <p:cNvPr id="15" name="矩形 49"/>
          <p:cNvSpPr/>
          <p:nvPr/>
        </p:nvSpPr>
        <p:spPr>
          <a:xfrm>
            <a:off x="8766175" y="4719003"/>
            <a:ext cx="3061335" cy="1168400"/>
          </a:xfrm>
          <a:prstGeom prst="rect">
            <a:avLst/>
          </a:prstGeom>
          <a:noFill/>
          <a:ln w="12700" cmpd="sng">
            <a:noFill/>
            <a:prstDash val="solid"/>
          </a:ln>
        </p:spPr>
        <p:txBody>
          <a:bodyPr wrap="square" anchor="t" anchorCtr="0">
            <a:spAutoFit/>
          </a:bodyPr>
          <a:lstStyle/>
          <a:p>
            <a:pPr algn="ctr"/>
            <a:r>
              <a:rPr lang="en-US" altLang="en-GB" sz="1400" dirty="0">
                <a:solidFill>
                  <a:srgbClr val="000000"/>
                </a:solidFill>
                <a:latin typeface="Microsoft YaHei" panose="020B0503020204020204" pitchFamily="34" charset="-122"/>
                <a:ea typeface="Microsoft YaHei" panose="020B0503020204020204" pitchFamily="34" charset="-122"/>
              </a:rPr>
              <a:t>Our sistem disbursed your data with risk strategy, Every data has one owner, So that makes your data will be high secured and safe</a:t>
            </a:r>
            <a:endParaRPr lang="en-US" altLang="en-GB" sz="1400" dirty="0">
              <a:solidFill>
                <a:srgbClr val="000000"/>
              </a:solidFill>
              <a:latin typeface="Microsoft YaHei" panose="020B0503020204020204" pitchFamily="34" charset="-122"/>
              <a:ea typeface="Microsoft YaHei" panose="020B0503020204020204" pitchFamily="34" charset="-122"/>
            </a:endParaRPr>
          </a:p>
        </p:txBody>
      </p:sp>
      <p:sp>
        <p:nvSpPr>
          <p:cNvPr id="16" name="Down Arrow 15"/>
          <p:cNvSpPr/>
          <p:nvPr/>
        </p:nvSpPr>
        <p:spPr>
          <a:xfrm>
            <a:off x="1656715" y="4265930"/>
            <a:ext cx="323850" cy="44704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5934710" y="4197985"/>
            <a:ext cx="323850" cy="44704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a:off x="10135235" y="4239260"/>
            <a:ext cx="323850" cy="44704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1656715" y="4264660"/>
            <a:ext cx="323850" cy="447040"/>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5934710" y="4196715"/>
            <a:ext cx="323850" cy="447040"/>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a:off x="10135235" y="4237990"/>
            <a:ext cx="323850" cy="447040"/>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Calibri" panose="020F0502020204030204" pitchFamily="34" charset="0"/>
              <a:ea typeface="+mn-ea"/>
              <a:cs typeface="Calibri" panose="020F0502020204030204" pitchFamily="34" charset="0"/>
            </a:endParaRPr>
          </a:p>
        </p:txBody>
      </p:sp>
      <p:pic>
        <p:nvPicPr>
          <p:cNvPr id="9" name="logo.png" descr="logo.png"/>
          <p:cNvPicPr>
            <a:picLocks noChangeAspect="1"/>
          </p:cNvPicPr>
          <p:nvPr/>
        </p:nvPicPr>
        <p:blipFill>
          <a:blip r:embed="rId1"/>
          <a:stretch>
            <a:fillRect/>
          </a:stretch>
        </p:blipFill>
        <p:spPr>
          <a:xfrm>
            <a:off x="10173844" y="5920740"/>
            <a:ext cx="1949450" cy="824230"/>
          </a:xfrm>
          <a:prstGeom prst="rect">
            <a:avLst/>
          </a:prstGeom>
          <a:ln w="12700">
            <a:miter lim="400000"/>
            <a:headEnd/>
            <a:tailEnd/>
          </a:ln>
        </p:spPr>
      </p:pic>
      <p:sp>
        <p:nvSpPr>
          <p:cNvPr id="29" name="AutoShape 9"/>
          <p:cNvSpPr/>
          <p:nvPr/>
        </p:nvSpPr>
        <p:spPr>
          <a:xfrm rot="5400000">
            <a:off x="1518909" y="3717914"/>
            <a:ext cx="5229882" cy="0"/>
          </a:xfrm>
          <a:prstGeom prst="line">
            <a:avLst/>
          </a:prstGeom>
          <a:ln w="76200" cap="rnd">
            <a:solidFill>
              <a:srgbClr val="86C7ED"/>
            </a:solidFill>
            <a:prstDash val="sysDot"/>
            <a:headEnd type="none" w="sm" len="sm"/>
            <a:tailEnd type="none" w="sm" len="sm"/>
          </a:ln>
        </p:spPr>
      </p:sp>
      <p:sp>
        <p:nvSpPr>
          <p:cNvPr id="30" name="TextBox 12"/>
          <p:cNvSpPr txBox="1"/>
          <p:nvPr/>
        </p:nvSpPr>
        <p:spPr>
          <a:xfrm>
            <a:off x="159385" y="4213225"/>
            <a:ext cx="3780790" cy="1400175"/>
          </a:xfrm>
          <a:prstGeom prst="rect">
            <a:avLst/>
          </a:prstGeom>
        </p:spPr>
        <p:txBody>
          <a:bodyPr wrap="square" lIns="0" tIns="0" rIns="0" bIns="0" rtlCol="0" anchor="t">
            <a:spAutoFit/>
          </a:bodyPr>
          <a:lstStyle/>
          <a:p>
            <a:pPr algn="ctr">
              <a:lnSpc>
                <a:spcPts val="5460"/>
              </a:lnSpc>
            </a:pPr>
            <a:r>
              <a:rPr lang="en-US" sz="3200" b="1" spc="-42" dirty="0">
                <a:solidFill>
                  <a:schemeClr val="accent1">
                    <a:lumMod val="50000"/>
                  </a:schemeClr>
                </a:solidFill>
                <a:cs typeface="Calibri" panose="020F0502020204030204" pitchFamily="34" charset="0"/>
              </a:rPr>
              <a:t>Our Smart system &amp; Advanced Tech</a:t>
            </a:r>
            <a:endParaRPr lang="en-US" sz="3200" b="1" spc="-42" dirty="0">
              <a:solidFill>
                <a:schemeClr val="accent1">
                  <a:lumMod val="50000"/>
                </a:schemeClr>
              </a:solidFill>
              <a:cs typeface="Calibri" panose="020F0502020204030204" pitchFamily="34" charset="0"/>
            </a:endParaRPr>
          </a:p>
        </p:txBody>
      </p:sp>
      <p:sp>
        <p:nvSpPr>
          <p:cNvPr id="32" name="TextBox 12"/>
          <p:cNvSpPr txBox="1"/>
          <p:nvPr/>
        </p:nvSpPr>
        <p:spPr>
          <a:xfrm>
            <a:off x="4891899" y="1270688"/>
            <a:ext cx="5916058" cy="1400175"/>
          </a:xfrm>
          <a:prstGeom prst="rect">
            <a:avLst/>
          </a:prstGeom>
        </p:spPr>
        <p:txBody>
          <a:bodyPr wrap="square" lIns="0" tIns="0" rIns="0" bIns="0" rtlCol="0" anchor="t">
            <a:spAutoFit/>
          </a:bodyPr>
          <a:lstStyle/>
          <a:p>
            <a:pPr algn="ctr">
              <a:lnSpc>
                <a:spcPts val="5460"/>
              </a:lnSpc>
            </a:pPr>
            <a:r>
              <a:rPr lang="en-US" sz="3600" b="1" spc="-42" dirty="0">
                <a:solidFill>
                  <a:schemeClr val="accent1">
                    <a:lumMod val="75000"/>
                  </a:schemeClr>
                </a:solidFill>
                <a:cs typeface="Calibri" panose="020F0502020204030204" pitchFamily="34" charset="0"/>
              </a:rPr>
              <a:t>Good news is we have the best collection system ever!</a:t>
            </a:r>
            <a:endParaRPr lang="en-US" sz="3600" b="1" spc="-42" dirty="0">
              <a:solidFill>
                <a:schemeClr val="accent1">
                  <a:lumMod val="75000"/>
                </a:schemeClr>
              </a:solidFill>
              <a:cs typeface="Calibri" panose="020F0502020204030204" pitchFamily="34" charset="0"/>
            </a:endParaRPr>
          </a:p>
        </p:txBody>
      </p:sp>
      <p:sp>
        <p:nvSpPr>
          <p:cNvPr id="33" name="TextBox 12"/>
          <p:cNvSpPr txBox="1"/>
          <p:nvPr/>
        </p:nvSpPr>
        <p:spPr>
          <a:xfrm>
            <a:off x="4405489" y="3117263"/>
            <a:ext cx="7010393" cy="699770"/>
          </a:xfrm>
          <a:prstGeom prst="rect">
            <a:avLst/>
          </a:prstGeom>
        </p:spPr>
        <p:txBody>
          <a:bodyPr wrap="square" lIns="0" tIns="0" rIns="0" bIns="0" rtlCol="0" anchor="t">
            <a:spAutoFit/>
          </a:bodyPr>
          <a:lstStyle/>
          <a:p>
            <a:pPr>
              <a:lnSpc>
                <a:spcPts val="5460"/>
              </a:lnSpc>
            </a:pPr>
            <a:r>
              <a:rPr lang="en-US" sz="2400" b="1" spc="-42" dirty="0">
                <a:solidFill>
                  <a:schemeClr val="accent1">
                    <a:lumMod val="50000"/>
                  </a:schemeClr>
                </a:solidFill>
                <a:cs typeface="Calibri" panose="020F0502020204030204" pitchFamily="34" charset="0"/>
              </a:rPr>
              <a:t>Auto-Predictive Calls</a:t>
            </a:r>
            <a:endParaRPr lang="en-US" sz="2400" b="1" spc="-42" dirty="0">
              <a:solidFill>
                <a:schemeClr val="accent1">
                  <a:lumMod val="50000"/>
                </a:schemeClr>
              </a:solidFill>
              <a:cs typeface="Calibri" panose="020F0502020204030204" pitchFamily="34" charset="0"/>
            </a:endParaRPr>
          </a:p>
        </p:txBody>
      </p:sp>
      <p:sp>
        <p:nvSpPr>
          <p:cNvPr id="34" name="TextBox 33"/>
          <p:cNvSpPr txBox="1"/>
          <p:nvPr/>
        </p:nvSpPr>
        <p:spPr>
          <a:xfrm>
            <a:off x="4327581" y="4912995"/>
            <a:ext cx="6789778" cy="923330"/>
          </a:xfrm>
          <a:prstGeom prst="rect">
            <a:avLst/>
          </a:prstGeom>
          <a:noFill/>
        </p:spPr>
        <p:txBody>
          <a:bodyPr wrap="square" rtlCol="0">
            <a:spAutoFit/>
          </a:bodyPr>
          <a:lstStyle/>
          <a:p>
            <a:r>
              <a:rPr lang="en-GB" dirty="0">
                <a:cs typeface="Calibri" panose="020F0502020204030204" pitchFamily="34" charset="0"/>
              </a:rPr>
              <a:t>(*) It will be attract platforms attention since now our paste helper could detect sim card IMEI, so that we could control the compliance </a:t>
            </a:r>
            <a:endParaRPr lang="en-GB" dirty="0">
              <a:cs typeface="Calibri" panose="020F0502020204030204" pitchFamily="34" charset="0"/>
            </a:endParaRPr>
          </a:p>
        </p:txBody>
      </p:sp>
      <p:sp>
        <p:nvSpPr>
          <p:cNvPr id="35" name="TextBox 34"/>
          <p:cNvSpPr txBox="1"/>
          <p:nvPr/>
        </p:nvSpPr>
        <p:spPr>
          <a:xfrm>
            <a:off x="4327582" y="5533520"/>
            <a:ext cx="6286640" cy="646331"/>
          </a:xfrm>
          <a:prstGeom prst="rect">
            <a:avLst/>
          </a:prstGeom>
          <a:noFill/>
        </p:spPr>
        <p:txBody>
          <a:bodyPr wrap="square" rtlCol="0">
            <a:spAutoFit/>
          </a:bodyPr>
          <a:lstStyle/>
          <a:p>
            <a:r>
              <a:rPr lang="en-GB" dirty="0">
                <a:cs typeface="Calibri" panose="020F0502020204030204" pitchFamily="34" charset="0"/>
              </a:rPr>
              <a:t>(**) Our paste helper could decrease banned rate from WhatsApp</a:t>
            </a:r>
            <a:endParaRPr lang="en-GB" dirty="0">
              <a:cs typeface="Calibri" panose="020F0502020204030204" pitchFamily="34" charset="0"/>
            </a:endParaRPr>
          </a:p>
        </p:txBody>
      </p:sp>
      <p:sp>
        <p:nvSpPr>
          <p:cNvPr id="36" name="TextBox 35"/>
          <p:cNvSpPr txBox="1"/>
          <p:nvPr/>
        </p:nvSpPr>
        <p:spPr>
          <a:xfrm>
            <a:off x="4327581" y="3816922"/>
            <a:ext cx="6545398" cy="646331"/>
          </a:xfrm>
          <a:prstGeom prst="rect">
            <a:avLst/>
          </a:prstGeom>
          <a:noFill/>
        </p:spPr>
        <p:txBody>
          <a:bodyPr wrap="square" rtlCol="0">
            <a:spAutoFit/>
          </a:bodyPr>
          <a:lstStyle/>
          <a:p>
            <a:r>
              <a:rPr lang="en-GB" dirty="0">
                <a:cs typeface="Calibri" panose="020F0502020204030204" pitchFamily="34" charset="0"/>
              </a:rPr>
              <a:t>(*) It has proved that auto calls could increase 10x of the efficiency, </a:t>
            </a:r>
            <a:endParaRPr lang="en-GB" dirty="0">
              <a:cs typeface="Calibri" panose="020F0502020204030204" pitchFamily="34" charset="0"/>
            </a:endParaRPr>
          </a:p>
        </p:txBody>
      </p:sp>
      <p:pic>
        <p:nvPicPr>
          <p:cNvPr id="37" name="Graphic 18" descr="Stream"/>
          <p:cNvPicPr>
            <a:picLocks noChangeAspect="1"/>
          </p:cNvPicPr>
          <p:nvPr/>
        </p:nvPicPr>
        <p:blipFill>
          <a:blip r:embed="rId2"/>
          <a:stretch>
            <a:fillRect/>
          </a:stretch>
        </p:blipFill>
        <p:spPr>
          <a:xfrm>
            <a:off x="724113" y="1103065"/>
            <a:ext cx="2651689" cy="2651689"/>
          </a:xfrm>
          <a:prstGeom prst="rect">
            <a:avLst/>
          </a:prstGeom>
        </p:spPr>
      </p:pic>
      <p:sp>
        <p:nvSpPr>
          <p:cNvPr id="38" name="TextBox 12"/>
          <p:cNvSpPr txBox="1"/>
          <p:nvPr/>
        </p:nvSpPr>
        <p:spPr>
          <a:xfrm>
            <a:off x="4327525" y="4213225"/>
            <a:ext cx="7596505" cy="699770"/>
          </a:xfrm>
          <a:prstGeom prst="rect">
            <a:avLst/>
          </a:prstGeom>
        </p:spPr>
        <p:txBody>
          <a:bodyPr wrap="square" lIns="0" tIns="0" rIns="0" bIns="0" rtlCol="0" anchor="t">
            <a:spAutoFit/>
          </a:bodyPr>
          <a:lstStyle/>
          <a:p>
            <a:pPr>
              <a:lnSpc>
                <a:spcPts val="5460"/>
              </a:lnSpc>
            </a:pPr>
            <a:r>
              <a:rPr lang="en-US" sz="2400" b="1" spc="-42" dirty="0">
                <a:solidFill>
                  <a:schemeClr val="accent1">
                    <a:lumMod val="50000"/>
                  </a:schemeClr>
                </a:solidFill>
                <a:cs typeface="Calibri" panose="020F0502020204030204" pitchFamily="34" charset="0"/>
              </a:rPr>
              <a:t>Paste-Helper</a:t>
            </a:r>
            <a:r>
              <a:rPr lang="en-US" sz="2400" spc="-42" dirty="0">
                <a:solidFill>
                  <a:srgbClr val="1836B2"/>
                </a:solidFill>
                <a:cs typeface="Calibri" panose="020F0502020204030204" pitchFamily="34" charset="0"/>
              </a:rPr>
              <a:t> </a:t>
            </a:r>
            <a:r>
              <a:rPr lang="en-US" sz="1600" spc="-42" dirty="0">
                <a:solidFill>
                  <a:schemeClr val="bg2">
                    <a:lumMod val="10000"/>
                  </a:schemeClr>
                </a:solidFill>
                <a:cs typeface="Calibri" panose="020F0502020204030204" pitchFamily="34" charset="0"/>
              </a:rPr>
              <a:t>(an </a:t>
            </a:r>
            <a:r>
              <a:rPr lang="en-US" sz="1600" spc="-42" dirty="0" err="1">
                <a:solidFill>
                  <a:schemeClr val="bg2">
                    <a:lumMod val="10000"/>
                  </a:schemeClr>
                </a:solidFill>
                <a:cs typeface="Calibri" panose="020F0502020204030204" pitchFamily="34" charset="0"/>
              </a:rPr>
              <a:t>whatsapp</a:t>
            </a:r>
            <a:r>
              <a:rPr lang="en-US" sz="1600" spc="-42" dirty="0">
                <a:solidFill>
                  <a:schemeClr val="bg2">
                    <a:lumMod val="10000"/>
                  </a:schemeClr>
                </a:solidFill>
                <a:cs typeface="Calibri" panose="020F0502020204030204" pitchFamily="34" charset="0"/>
              </a:rPr>
              <a:t> batch sending tools integrated to system)</a:t>
            </a:r>
            <a:endParaRPr lang="en-US" sz="2400" spc="-42" dirty="0">
              <a:solidFill>
                <a:schemeClr val="bg2">
                  <a:lumMod val="10000"/>
                </a:schemeClr>
              </a:solidFill>
              <a:cs typeface="Calibri" panose="020F0502020204030204" pitchFamily="34" charset="0"/>
            </a:endParaRPr>
          </a:p>
        </p:txBody>
      </p:sp>
      <p:sp>
        <p:nvSpPr>
          <p:cNvPr id="4" name="文本框 25"/>
          <p:cNvSpPr txBox="1"/>
          <p:nvPr/>
        </p:nvSpPr>
        <p:spPr>
          <a:xfrm>
            <a:off x="159385" y="97155"/>
            <a:ext cx="8478520" cy="398780"/>
          </a:xfrm>
          <a:prstGeom prst="rect">
            <a:avLst/>
          </a:prstGeom>
          <a:noFill/>
          <a:ln w="9525">
            <a:noFill/>
          </a:ln>
        </p:spPr>
        <p:txBody>
          <a:bodyPr wrap="square" anchor="t" anchorCtr="0">
            <a:spAutoFit/>
          </a:bodyPr>
          <a:p>
            <a:r>
              <a:rPr lang="en-US" altLang="en-GB" sz="2000" b="1" dirty="0">
                <a:solidFill>
                  <a:schemeClr val="bg1"/>
                </a:solidFill>
                <a:latin typeface="Microsoft YaHei" panose="020B0503020204020204" pitchFamily="34" charset="-122"/>
                <a:ea typeface="Microsoft YaHei" panose="020B0503020204020204" pitchFamily="34" charset="-122"/>
              </a:rPr>
              <a:t>Smart Technology Sistem</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Calibri" panose="020F0502020204030204" pitchFamily="34" charset="0"/>
              <a:ea typeface="+mn-ea"/>
              <a:cs typeface="Calibri" panose="020F0502020204030204" pitchFamily="34" charset="0"/>
            </a:endParaRPr>
          </a:p>
        </p:txBody>
      </p:sp>
      <p:pic>
        <p:nvPicPr>
          <p:cNvPr id="9" name="logo.png" descr="logo.png"/>
          <p:cNvPicPr>
            <a:picLocks noChangeAspect="1"/>
          </p:cNvPicPr>
          <p:nvPr/>
        </p:nvPicPr>
        <p:blipFill>
          <a:blip r:embed="rId1"/>
          <a:stretch>
            <a:fillRect/>
          </a:stretch>
        </p:blipFill>
        <p:spPr>
          <a:xfrm>
            <a:off x="10173844" y="5909945"/>
            <a:ext cx="1949450" cy="824230"/>
          </a:xfrm>
          <a:prstGeom prst="rect">
            <a:avLst/>
          </a:prstGeom>
          <a:ln w="12700">
            <a:miter lim="400000"/>
            <a:headEnd/>
            <a:tailEnd/>
          </a:ln>
        </p:spPr>
      </p:pic>
      <p:sp>
        <p:nvSpPr>
          <p:cNvPr id="4" name="文本框 25"/>
          <p:cNvSpPr txBox="1"/>
          <p:nvPr/>
        </p:nvSpPr>
        <p:spPr>
          <a:xfrm>
            <a:off x="159385" y="97155"/>
            <a:ext cx="8478520" cy="398780"/>
          </a:xfrm>
          <a:prstGeom prst="rect">
            <a:avLst/>
          </a:prstGeom>
          <a:noFill/>
          <a:ln w="9525">
            <a:noFill/>
          </a:ln>
        </p:spPr>
        <p:txBody>
          <a:bodyPr wrap="square" anchor="t" anchorCtr="0">
            <a:spAutoFit/>
          </a:bodyPr>
          <a:p>
            <a:r>
              <a:rPr lang="en-US" altLang="en-GB" sz="2000" b="1" dirty="0">
                <a:solidFill>
                  <a:schemeClr val="bg1"/>
                </a:solidFill>
                <a:latin typeface="Microsoft YaHei" panose="020B0503020204020204" pitchFamily="34" charset="-122"/>
                <a:ea typeface="Microsoft YaHei" panose="020B0503020204020204" pitchFamily="34" charset="-122"/>
              </a:rPr>
              <a:t>Smart Technology Sistem</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grpSp>
        <p:nvGrpSpPr>
          <p:cNvPr id="13" name="Group 12"/>
          <p:cNvGrpSpPr/>
          <p:nvPr/>
        </p:nvGrpSpPr>
        <p:grpSpPr>
          <a:xfrm>
            <a:off x="274955" y="1433195"/>
            <a:ext cx="11490960" cy="4376420"/>
            <a:chOff x="531" y="1866"/>
            <a:chExt cx="18096" cy="6892"/>
          </a:xfrm>
        </p:grpSpPr>
        <p:pic>
          <p:nvPicPr>
            <p:cNvPr id="7" name="Graphic 6" descr="Call cente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162" y="1993"/>
              <a:ext cx="3498" cy="3498"/>
            </a:xfrm>
            <a:prstGeom prst="rect">
              <a:avLst/>
            </a:prstGeom>
            <a:effectLst/>
          </p:spPr>
        </p:pic>
        <p:sp>
          <p:nvSpPr>
            <p:cNvPr id="15" name="矩形 49"/>
            <p:cNvSpPr/>
            <p:nvPr/>
          </p:nvSpPr>
          <p:spPr>
            <a:xfrm>
              <a:off x="13603" y="6552"/>
              <a:ext cx="5024" cy="1598"/>
            </a:xfrm>
            <a:prstGeom prst="rect">
              <a:avLst/>
            </a:prstGeom>
            <a:noFill/>
            <a:ln w="12700" cmpd="sng">
              <a:noFill/>
              <a:prstDash val="solid"/>
            </a:ln>
          </p:spPr>
          <p:txBody>
            <a:bodyPr wrap="square" anchor="t" anchorCtr="0">
              <a:spAutoFit/>
            </a:bodyPr>
            <a:p>
              <a:pPr algn="l"/>
              <a:r>
                <a:rPr lang="en-US" altLang="en-GB" sz="1200" b="1" dirty="0">
                  <a:solidFill>
                    <a:srgbClr val="000000"/>
                  </a:solidFill>
                  <a:latin typeface="Microsoft YaHei" panose="020B0503020204020204" pitchFamily="34" charset="-122"/>
                  <a:ea typeface="Microsoft YaHei" panose="020B0503020204020204" pitchFamily="34" charset="-122"/>
                </a:rPr>
                <a:t>Auto Dial  Step:</a:t>
              </a:r>
              <a:endParaRPr lang="en-US" altLang="en-GB" sz="1200" b="1"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Agent Set Auto Call On</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System Start Call The Data</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Answered Data Will Be Pop Up</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Agent Communicate with Customer </a:t>
              </a:r>
              <a:endParaRPr lang="en-US" altLang="en-GB" sz="1200" dirty="0">
                <a:solidFill>
                  <a:srgbClr val="000000"/>
                </a:solidFill>
                <a:latin typeface="Microsoft YaHei" panose="020B0503020204020204" pitchFamily="34" charset="-122"/>
                <a:ea typeface="Microsoft YaHei" panose="020B0503020204020204" pitchFamily="34" charset="-122"/>
              </a:endParaRPr>
            </a:p>
          </p:txBody>
        </p:sp>
        <p:sp>
          <p:nvSpPr>
            <p:cNvPr id="10" name="矩形 49"/>
            <p:cNvSpPr/>
            <p:nvPr/>
          </p:nvSpPr>
          <p:spPr>
            <a:xfrm>
              <a:off x="13603" y="5377"/>
              <a:ext cx="5024" cy="1016"/>
            </a:xfrm>
            <a:prstGeom prst="rect">
              <a:avLst/>
            </a:prstGeom>
            <a:noFill/>
            <a:ln w="12700" cmpd="sng">
              <a:noFill/>
              <a:prstDash val="solid"/>
            </a:ln>
          </p:spPr>
          <p:txBody>
            <a:bodyPr wrap="square" anchor="t" anchorCtr="0">
              <a:spAutoFit/>
            </a:bodyPr>
            <a:p>
              <a:pPr algn="l"/>
              <a:r>
                <a:rPr lang="en-US" altLang="en-GB" sz="1200" b="1" dirty="0">
                  <a:solidFill>
                    <a:srgbClr val="000000"/>
                  </a:solidFill>
                  <a:latin typeface="Microsoft YaHei" panose="020B0503020204020204" pitchFamily="34" charset="-122"/>
                  <a:ea typeface="Microsoft YaHei" panose="020B0503020204020204" pitchFamily="34" charset="-122"/>
                </a:rPr>
                <a:t>Auto Call System Description :</a:t>
              </a:r>
              <a:endParaRPr lang="en-US" altLang="en-GB" sz="1200" b="1"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Automatic Phone Number Calling By System </a:t>
              </a:r>
              <a:endParaRPr lang="en-US" altLang="en-GB" sz="1200" dirty="0">
                <a:solidFill>
                  <a:srgbClr val="000000"/>
                </a:solidFill>
                <a:latin typeface="Microsoft YaHei" panose="020B0503020204020204" pitchFamily="34" charset="-122"/>
                <a:ea typeface="Microsoft YaHei" panose="020B0503020204020204" pitchFamily="34" charset="-122"/>
              </a:endParaRPr>
            </a:p>
          </p:txBody>
        </p:sp>
        <p:grpSp>
          <p:nvGrpSpPr>
            <p:cNvPr id="12" name="Group 11"/>
            <p:cNvGrpSpPr/>
            <p:nvPr/>
          </p:nvGrpSpPr>
          <p:grpSpPr>
            <a:xfrm>
              <a:off x="531" y="1866"/>
              <a:ext cx="17869" cy="6892"/>
              <a:chOff x="531" y="1866"/>
              <a:chExt cx="17869" cy="6892"/>
            </a:xfrm>
          </p:grpSpPr>
          <p:pic>
            <p:nvPicPr>
              <p:cNvPr id="2" name="Picture 1"/>
              <p:cNvPicPr>
                <a:picLocks noChangeAspect="1"/>
              </p:cNvPicPr>
              <p:nvPr/>
            </p:nvPicPr>
            <p:blipFill>
              <a:blip r:embed="rId4"/>
              <a:stretch>
                <a:fillRect/>
              </a:stretch>
            </p:blipFill>
            <p:spPr>
              <a:xfrm>
                <a:off x="531" y="1866"/>
                <a:ext cx="12673" cy="6873"/>
              </a:xfrm>
              <a:prstGeom prst="rect">
                <a:avLst/>
              </a:prstGeom>
              <a:ln w="12700" cmpd="sng">
                <a:solidFill>
                  <a:schemeClr val="tx1"/>
                </a:solidFill>
                <a:prstDash val="solid"/>
              </a:ln>
              <a:effectLst>
                <a:glow rad="63500">
                  <a:schemeClr val="accent1">
                    <a:lumMod val="20000"/>
                    <a:lumOff val="80000"/>
                    <a:alpha val="43000"/>
                  </a:schemeClr>
                </a:glow>
                <a:outerShdw blurRad="50800" dist="38100" dir="2700000" algn="tl" rotWithShape="0">
                  <a:prstClr val="black">
                    <a:alpha val="40000"/>
                  </a:prstClr>
                </a:outerShdw>
              </a:effectLst>
            </p:spPr>
          </p:pic>
          <p:sp>
            <p:nvSpPr>
              <p:cNvPr id="11" name="Rectangles 10"/>
              <p:cNvSpPr/>
              <p:nvPr/>
            </p:nvSpPr>
            <p:spPr>
              <a:xfrm>
                <a:off x="13546" y="1866"/>
                <a:ext cx="4855" cy="68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sp>
        <p:nvSpPr>
          <p:cNvPr id="33" name="TextBox 12"/>
          <p:cNvSpPr txBox="1"/>
          <p:nvPr/>
        </p:nvSpPr>
        <p:spPr>
          <a:xfrm>
            <a:off x="274814" y="662988"/>
            <a:ext cx="7010393" cy="699770"/>
          </a:xfrm>
          <a:prstGeom prst="rect">
            <a:avLst/>
          </a:prstGeom>
        </p:spPr>
        <p:txBody>
          <a:bodyPr wrap="square" lIns="0" tIns="0" rIns="0" bIns="0" rtlCol="0" anchor="t">
            <a:spAutoFit/>
          </a:bodyPr>
          <a:p>
            <a:pPr>
              <a:lnSpc>
                <a:spcPts val="5460"/>
              </a:lnSpc>
            </a:pPr>
            <a:r>
              <a:rPr lang="en-US" sz="2400" b="1" spc="-42" dirty="0">
                <a:solidFill>
                  <a:schemeClr val="accent1">
                    <a:lumMod val="50000"/>
                  </a:schemeClr>
                </a:solidFill>
                <a:cs typeface="Calibri" panose="020F0502020204030204" pitchFamily="34" charset="0"/>
              </a:rPr>
              <a:t>Auto-Predictive Calls</a:t>
            </a:r>
            <a:endParaRPr lang="en-US" sz="2400" b="1" spc="-42" dirty="0">
              <a:solidFill>
                <a:schemeClr val="accent1">
                  <a:lumMod val="50000"/>
                </a:schemeClr>
              </a:solidFill>
              <a:cs typeface="Calibri" panose="020F0502020204030204" pitchFamily="34" charset="0"/>
            </a:endParaRPr>
          </a:p>
        </p:txBody>
      </p:sp>
      <p:grpSp>
        <p:nvGrpSpPr>
          <p:cNvPr id="32" name="Group 31"/>
          <p:cNvGrpSpPr/>
          <p:nvPr/>
        </p:nvGrpSpPr>
        <p:grpSpPr>
          <a:xfrm>
            <a:off x="264160" y="1433195"/>
            <a:ext cx="8047355" cy="4363720"/>
            <a:chOff x="433" y="2257"/>
            <a:chExt cx="12673" cy="6872"/>
          </a:xfrm>
          <a:effectLst/>
        </p:grpSpPr>
        <p:grpSp>
          <p:nvGrpSpPr>
            <p:cNvPr id="19" name="Group 18"/>
            <p:cNvGrpSpPr/>
            <p:nvPr/>
          </p:nvGrpSpPr>
          <p:grpSpPr>
            <a:xfrm>
              <a:off x="433" y="2257"/>
              <a:ext cx="12673" cy="6872"/>
              <a:chOff x="433" y="2257"/>
              <a:chExt cx="12673" cy="6872"/>
            </a:xfrm>
          </p:grpSpPr>
          <p:sp>
            <p:nvSpPr>
              <p:cNvPr id="14" name="Rectangles 13"/>
              <p:cNvSpPr/>
              <p:nvPr/>
            </p:nvSpPr>
            <p:spPr>
              <a:xfrm>
                <a:off x="8963" y="6855"/>
                <a:ext cx="3752" cy="2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ectangles 15"/>
              <p:cNvSpPr/>
              <p:nvPr/>
            </p:nvSpPr>
            <p:spPr>
              <a:xfrm>
                <a:off x="10440" y="2257"/>
                <a:ext cx="2139" cy="1816"/>
              </a:xfrm>
              <a:prstGeom prst="rect">
                <a:avLst/>
              </a:prstGeom>
              <a:noFill/>
              <a:ln>
                <a:solidFill>
                  <a:srgbClr val="D61C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433" y="2257"/>
                <a:ext cx="9906" cy="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440" y="3920"/>
                <a:ext cx="5346" cy="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440" y="6144"/>
                <a:ext cx="1899" cy="2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8806" y="4099"/>
                <a:ext cx="4300" cy="4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29" name="Rectangles 28"/>
            <p:cNvSpPr/>
            <p:nvPr/>
          </p:nvSpPr>
          <p:spPr>
            <a:xfrm>
              <a:off x="10397" y="3937"/>
              <a:ext cx="2224" cy="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Rectangles 29"/>
            <p:cNvSpPr/>
            <p:nvPr/>
          </p:nvSpPr>
          <p:spPr>
            <a:xfrm>
              <a:off x="8380" y="2257"/>
              <a:ext cx="2224" cy="16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Rectangles 30"/>
            <p:cNvSpPr/>
            <p:nvPr/>
          </p:nvSpPr>
          <p:spPr>
            <a:xfrm>
              <a:off x="12415" y="2257"/>
              <a:ext cx="465" cy="1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37" name="Right Triangle 36"/>
          <p:cNvSpPr/>
          <p:nvPr/>
        </p:nvSpPr>
        <p:spPr>
          <a:xfrm flipH="1">
            <a:off x="5620385" y="2509520"/>
            <a:ext cx="2687320" cy="328295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Right Triangle 37"/>
          <p:cNvSpPr/>
          <p:nvPr/>
        </p:nvSpPr>
        <p:spPr>
          <a:xfrm rot="5400000">
            <a:off x="733425" y="974725"/>
            <a:ext cx="3779520" cy="4698365"/>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Calibri" panose="020F0502020204030204" pitchFamily="34" charset="0"/>
              <a:ea typeface="+mn-ea"/>
              <a:cs typeface="Calibri" panose="020F0502020204030204" pitchFamily="34" charset="0"/>
            </a:endParaRPr>
          </a:p>
        </p:txBody>
      </p:sp>
      <p:pic>
        <p:nvPicPr>
          <p:cNvPr id="9" name="logo.png" descr="logo.png"/>
          <p:cNvPicPr>
            <a:picLocks noChangeAspect="1"/>
          </p:cNvPicPr>
          <p:nvPr/>
        </p:nvPicPr>
        <p:blipFill>
          <a:blip r:embed="rId1"/>
          <a:stretch>
            <a:fillRect/>
          </a:stretch>
        </p:blipFill>
        <p:spPr>
          <a:xfrm>
            <a:off x="10173844" y="5920740"/>
            <a:ext cx="1949450" cy="824230"/>
          </a:xfrm>
          <a:prstGeom prst="rect">
            <a:avLst/>
          </a:prstGeom>
          <a:ln w="12700">
            <a:miter lim="400000"/>
            <a:headEnd/>
            <a:tailEnd/>
          </a:ln>
        </p:spPr>
      </p:pic>
      <p:sp>
        <p:nvSpPr>
          <p:cNvPr id="4" name="文本框 25"/>
          <p:cNvSpPr txBox="1"/>
          <p:nvPr/>
        </p:nvSpPr>
        <p:spPr>
          <a:xfrm>
            <a:off x="159385" y="97155"/>
            <a:ext cx="8478520" cy="398780"/>
          </a:xfrm>
          <a:prstGeom prst="rect">
            <a:avLst/>
          </a:prstGeom>
          <a:noFill/>
          <a:ln w="9525">
            <a:noFill/>
          </a:ln>
        </p:spPr>
        <p:txBody>
          <a:bodyPr wrap="square" anchor="t" anchorCtr="0">
            <a:spAutoFit/>
          </a:bodyPr>
          <a:p>
            <a:r>
              <a:rPr lang="en-US" altLang="en-GB" sz="2000" b="1" dirty="0">
                <a:solidFill>
                  <a:schemeClr val="bg1"/>
                </a:solidFill>
                <a:latin typeface="Microsoft YaHei" panose="020B0503020204020204" pitchFamily="34" charset="-122"/>
                <a:ea typeface="Microsoft YaHei" panose="020B0503020204020204" pitchFamily="34" charset="-122"/>
              </a:rPr>
              <a:t>Smart Technology Sistem</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sp>
        <p:nvSpPr>
          <p:cNvPr id="10" name="TextBox 12"/>
          <p:cNvSpPr txBox="1"/>
          <p:nvPr/>
        </p:nvSpPr>
        <p:spPr>
          <a:xfrm>
            <a:off x="237490" y="495935"/>
            <a:ext cx="7596505" cy="699770"/>
          </a:xfrm>
          <a:prstGeom prst="rect">
            <a:avLst/>
          </a:prstGeom>
        </p:spPr>
        <p:txBody>
          <a:bodyPr wrap="square" lIns="0" tIns="0" rIns="0" bIns="0" rtlCol="0" anchor="t">
            <a:spAutoFit/>
          </a:bodyPr>
          <a:p>
            <a:pPr>
              <a:lnSpc>
                <a:spcPts val="5460"/>
              </a:lnSpc>
            </a:pPr>
            <a:r>
              <a:rPr lang="en-US" sz="2400" b="1" spc="-42" dirty="0">
                <a:solidFill>
                  <a:schemeClr val="accent1">
                    <a:lumMod val="50000"/>
                  </a:schemeClr>
                </a:solidFill>
                <a:cs typeface="Calibri" panose="020F0502020204030204" pitchFamily="34" charset="0"/>
              </a:rPr>
              <a:t>Paste-Helper</a:t>
            </a:r>
            <a:r>
              <a:rPr lang="en-US" sz="2400" spc="-42" dirty="0">
                <a:solidFill>
                  <a:srgbClr val="1836B2"/>
                </a:solidFill>
                <a:cs typeface="Calibri" panose="020F0502020204030204" pitchFamily="34" charset="0"/>
              </a:rPr>
              <a:t> </a:t>
            </a:r>
            <a:endParaRPr lang="en-US" sz="2400" spc="-42" dirty="0">
              <a:solidFill>
                <a:schemeClr val="bg2">
                  <a:lumMod val="10000"/>
                </a:schemeClr>
              </a:solidFill>
              <a:cs typeface="Calibri" panose="020F0502020204030204" pitchFamily="34" charset="0"/>
            </a:endParaRPr>
          </a:p>
        </p:txBody>
      </p:sp>
      <p:sp>
        <p:nvSpPr>
          <p:cNvPr id="15" name="矩形 49"/>
          <p:cNvSpPr/>
          <p:nvPr/>
        </p:nvSpPr>
        <p:spPr>
          <a:xfrm>
            <a:off x="8008620" y="3544570"/>
            <a:ext cx="3311525" cy="1568450"/>
          </a:xfrm>
          <a:prstGeom prst="rect">
            <a:avLst/>
          </a:prstGeom>
          <a:noFill/>
          <a:ln w="12700" cmpd="sng">
            <a:noFill/>
            <a:prstDash val="solid"/>
          </a:ln>
        </p:spPr>
        <p:txBody>
          <a:bodyPr wrap="square" anchor="t" anchorCtr="0">
            <a:spAutoFit/>
          </a:bodyPr>
          <a:p>
            <a:pPr algn="l"/>
            <a:r>
              <a:rPr lang="en-US" altLang="en-GB" sz="1200" b="1" dirty="0">
                <a:solidFill>
                  <a:srgbClr val="000000"/>
                </a:solidFill>
                <a:latin typeface="Microsoft YaHei" panose="020B0503020204020204" pitchFamily="34" charset="-122"/>
                <a:ea typeface="Microsoft YaHei" panose="020B0503020204020204" pitchFamily="34" charset="-122"/>
              </a:rPr>
              <a:t>Paste Helper Step:</a:t>
            </a:r>
            <a:endParaRPr lang="en-US" altLang="en-GB" sz="1200" b="1"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Agent Use Whatsapp Send Menu At System</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System Send Message To Customer</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Replying Messages will be pop up at agent Phone</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Agent Communicate with Customer By Whatsapp At Their Phone</a:t>
            </a:r>
            <a:endParaRPr lang="en-US" altLang="en-GB" sz="1200" dirty="0">
              <a:solidFill>
                <a:srgbClr val="000000"/>
              </a:solidFill>
              <a:latin typeface="Microsoft YaHei" panose="020B0503020204020204" pitchFamily="34" charset="-122"/>
              <a:ea typeface="Microsoft YaHei" panose="020B0503020204020204" pitchFamily="34" charset="-122"/>
            </a:endParaRPr>
          </a:p>
        </p:txBody>
      </p:sp>
      <p:grpSp>
        <p:nvGrpSpPr>
          <p:cNvPr id="5" name="Group 4"/>
          <p:cNvGrpSpPr/>
          <p:nvPr/>
        </p:nvGrpSpPr>
        <p:grpSpPr>
          <a:xfrm>
            <a:off x="366902" y="1229848"/>
            <a:ext cx="7183246" cy="4596779"/>
            <a:chOff x="-709" y="2942"/>
            <a:chExt cx="11142" cy="7087"/>
          </a:xfrm>
        </p:grpSpPr>
        <p:pic>
          <p:nvPicPr>
            <p:cNvPr id="11" name="Picture 10"/>
            <p:cNvPicPr>
              <a:picLocks noChangeAspect="1"/>
            </p:cNvPicPr>
            <p:nvPr/>
          </p:nvPicPr>
          <p:blipFill>
            <a:blip r:embed="rId2"/>
            <a:stretch>
              <a:fillRect/>
            </a:stretch>
          </p:blipFill>
          <p:spPr>
            <a:xfrm>
              <a:off x="-709" y="2942"/>
              <a:ext cx="11129" cy="7087"/>
            </a:xfrm>
            <a:prstGeom prst="rect">
              <a:avLst/>
            </a:prstGeom>
            <a:ln w="12700" cmpd="sng">
              <a:solidFill>
                <a:schemeClr val="tx1"/>
              </a:solidFill>
              <a:prstDash val="solid"/>
            </a:ln>
            <a:effectLst>
              <a:outerShdw blurRad="50800" dist="38100" dir="2700000" algn="tl" rotWithShape="0">
                <a:prstClr val="black">
                  <a:alpha val="40000"/>
                </a:prstClr>
              </a:outerShdw>
            </a:effectLst>
          </p:spPr>
        </p:pic>
        <p:sp>
          <p:nvSpPr>
            <p:cNvPr id="2" name="Rectangles 1"/>
            <p:cNvSpPr/>
            <p:nvPr/>
          </p:nvSpPr>
          <p:spPr>
            <a:xfrm>
              <a:off x="5311" y="2961"/>
              <a:ext cx="5122" cy="4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Rectangles 2"/>
            <p:cNvSpPr/>
            <p:nvPr/>
          </p:nvSpPr>
          <p:spPr>
            <a:xfrm>
              <a:off x="5294" y="7834"/>
              <a:ext cx="3356" cy="2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6" name="Picture 5" descr="WhatsApp-Logo.wine-removebg-preview"/>
          <p:cNvPicPr>
            <a:picLocks noChangeAspect="1"/>
          </p:cNvPicPr>
          <p:nvPr/>
        </p:nvPicPr>
        <p:blipFill>
          <a:blip r:embed="rId3"/>
          <a:stretch>
            <a:fillRect/>
          </a:stretch>
        </p:blipFill>
        <p:spPr>
          <a:xfrm>
            <a:off x="8324215" y="1076960"/>
            <a:ext cx="2680335" cy="1788160"/>
          </a:xfrm>
          <a:prstGeom prst="rect">
            <a:avLst/>
          </a:prstGeom>
        </p:spPr>
      </p:pic>
      <p:sp>
        <p:nvSpPr>
          <p:cNvPr id="28" name="矩形 49"/>
          <p:cNvSpPr/>
          <p:nvPr/>
        </p:nvSpPr>
        <p:spPr>
          <a:xfrm>
            <a:off x="8026718" y="2865120"/>
            <a:ext cx="3190240" cy="645160"/>
          </a:xfrm>
          <a:prstGeom prst="rect">
            <a:avLst/>
          </a:prstGeom>
          <a:noFill/>
          <a:ln w="12700" cmpd="sng">
            <a:noFill/>
            <a:prstDash val="solid"/>
          </a:ln>
        </p:spPr>
        <p:txBody>
          <a:bodyPr wrap="square" anchor="t" anchorCtr="0">
            <a:spAutoFit/>
          </a:bodyPr>
          <a:p>
            <a:pPr algn="l"/>
            <a:r>
              <a:rPr lang="en-US" altLang="en-GB" sz="1200" b="1" dirty="0">
                <a:solidFill>
                  <a:srgbClr val="000000"/>
                </a:solidFill>
                <a:latin typeface="Microsoft YaHei" panose="020B0503020204020204" pitchFamily="34" charset="-122"/>
                <a:ea typeface="Microsoft YaHei" panose="020B0503020204020204" pitchFamily="34" charset="-122"/>
              </a:rPr>
              <a:t>Paste Helper System Description :</a:t>
            </a:r>
            <a:endParaRPr lang="en-US" altLang="en-GB" sz="1200" b="1"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Automatic Whatsapp Messages send By System </a:t>
            </a:r>
            <a:endParaRPr lang="en-US" altLang="en-GB" sz="1200" dirty="0">
              <a:solidFill>
                <a:srgbClr val="000000"/>
              </a:solidFill>
              <a:latin typeface="Microsoft YaHei" panose="020B0503020204020204" pitchFamily="34" charset="-122"/>
              <a:ea typeface="Microsoft YaHei" panose="020B0503020204020204" pitchFamily="34" charset="-122"/>
            </a:endParaRPr>
          </a:p>
        </p:txBody>
      </p:sp>
      <p:sp>
        <p:nvSpPr>
          <p:cNvPr id="12" name="Rectangles 11"/>
          <p:cNvSpPr/>
          <p:nvPr/>
        </p:nvSpPr>
        <p:spPr>
          <a:xfrm>
            <a:off x="7692390" y="1240790"/>
            <a:ext cx="3858895" cy="46348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ectangles 15"/>
          <p:cNvSpPr/>
          <p:nvPr/>
        </p:nvSpPr>
        <p:spPr>
          <a:xfrm>
            <a:off x="5286375" y="4260215"/>
            <a:ext cx="2256155" cy="1560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 name="Right Triangle 37"/>
          <p:cNvSpPr/>
          <p:nvPr/>
        </p:nvSpPr>
        <p:spPr>
          <a:xfrm rot="5400000" flipV="1">
            <a:off x="3656965" y="1846580"/>
            <a:ext cx="4476750" cy="329184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20" name="Picture 19"/>
          <p:cNvPicPr>
            <a:picLocks noChangeAspect="1"/>
          </p:cNvPicPr>
          <p:nvPr/>
        </p:nvPicPr>
        <p:blipFill>
          <a:blip r:embed="rId4"/>
          <a:stretch>
            <a:fillRect/>
          </a:stretch>
        </p:blipFill>
        <p:spPr>
          <a:xfrm>
            <a:off x="4236720" y="1240155"/>
            <a:ext cx="2029460" cy="457390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文本框 25"/>
          <p:cNvSpPr txBox="1"/>
          <p:nvPr/>
        </p:nvSpPr>
        <p:spPr>
          <a:xfrm>
            <a:off x="287655" y="90805"/>
            <a:ext cx="10062845" cy="398780"/>
          </a:xfrm>
          <a:prstGeom prst="rect">
            <a:avLst/>
          </a:prstGeom>
          <a:noFill/>
          <a:ln w="9525">
            <a:noFill/>
          </a:ln>
        </p:spPr>
        <p:txBody>
          <a:bodyPr wrap="square" anchor="t" anchorCtr="0">
            <a:spAutoFit/>
          </a:bodyPr>
          <a:lstStyle/>
          <a:p>
            <a:r>
              <a:rPr lang="en-US" altLang="en-GB" sz="2000" b="1" dirty="0">
                <a:solidFill>
                  <a:schemeClr val="bg1"/>
                </a:solidFill>
                <a:latin typeface="Microsoft YaHei" panose="020B0503020204020204" pitchFamily="34" charset="-122"/>
                <a:ea typeface="Microsoft YaHei" panose="020B0503020204020204" pitchFamily="34" charset="-122"/>
              </a:rPr>
              <a:t>Data Security</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pic>
        <p:nvPicPr>
          <p:cNvPr id="9" name="logo.png" descr="logo.png"/>
          <p:cNvPicPr>
            <a:picLocks noChangeAspect="1"/>
          </p:cNvPicPr>
          <p:nvPr/>
        </p:nvPicPr>
        <p:blipFill>
          <a:blip r:embed="rId1"/>
          <a:stretch>
            <a:fillRect/>
          </a:stretch>
        </p:blipFill>
        <p:spPr>
          <a:xfrm>
            <a:off x="10118725" y="5920740"/>
            <a:ext cx="1949450" cy="824230"/>
          </a:xfrm>
          <a:prstGeom prst="rect">
            <a:avLst/>
          </a:prstGeom>
          <a:ln w="12700">
            <a:miter lim="400000"/>
            <a:headEnd/>
            <a:tailEnd/>
          </a:ln>
        </p:spPr>
      </p:pic>
      <p:sp>
        <p:nvSpPr>
          <p:cNvPr id="5" name="Round Diagonal Corner Rectangle 4"/>
          <p:cNvSpPr/>
          <p:nvPr/>
        </p:nvSpPr>
        <p:spPr>
          <a:xfrm>
            <a:off x="2317750" y="933450"/>
            <a:ext cx="2249170" cy="807720"/>
          </a:xfrm>
          <a:prstGeom prst="round2Diag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Received Data From Client By Using Encrypted Email</a:t>
            </a:r>
            <a:endParaRPr lang="en-US" b="1">
              <a:solidFill>
                <a:schemeClr val="bg1"/>
              </a:solidFill>
            </a:endParaRPr>
          </a:p>
        </p:txBody>
      </p:sp>
      <p:sp>
        <p:nvSpPr>
          <p:cNvPr id="10" name="Round Diagonal Corner Rectangle 9"/>
          <p:cNvSpPr/>
          <p:nvPr/>
        </p:nvSpPr>
        <p:spPr>
          <a:xfrm>
            <a:off x="2317750" y="1941830"/>
            <a:ext cx="2248535" cy="711200"/>
          </a:xfrm>
          <a:prstGeom prst="round2Diag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Upload To System</a:t>
            </a:r>
            <a:endParaRPr lang="en-US" b="1">
              <a:solidFill>
                <a:schemeClr val="bg1"/>
              </a:solidFill>
            </a:endParaRPr>
          </a:p>
        </p:txBody>
      </p:sp>
      <p:sp>
        <p:nvSpPr>
          <p:cNvPr id="11" name="Round Diagonal Corner Rectangle 10"/>
          <p:cNvSpPr/>
          <p:nvPr/>
        </p:nvSpPr>
        <p:spPr>
          <a:xfrm>
            <a:off x="2317750" y="2950210"/>
            <a:ext cx="2248535" cy="711200"/>
          </a:xfrm>
          <a:prstGeom prst="round2Diag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System Disbursed To Dedicated Agent</a:t>
            </a:r>
            <a:endParaRPr lang="en-US" b="1">
              <a:solidFill>
                <a:schemeClr val="bg1"/>
              </a:solidFill>
            </a:endParaRPr>
          </a:p>
        </p:txBody>
      </p:sp>
      <p:sp>
        <p:nvSpPr>
          <p:cNvPr id="15" name="Round Diagonal Corner Rectangle 14"/>
          <p:cNvSpPr/>
          <p:nvPr/>
        </p:nvSpPr>
        <p:spPr>
          <a:xfrm>
            <a:off x="4070350" y="4022725"/>
            <a:ext cx="2185035" cy="1374775"/>
          </a:xfrm>
          <a:prstGeom prst="round2Diag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Team Leader Do Analyst Then Report  The Progress &amp; Result To Spv</a:t>
            </a:r>
            <a:endParaRPr lang="en-US" b="1">
              <a:solidFill>
                <a:schemeClr val="bg1"/>
              </a:solidFill>
            </a:endParaRPr>
          </a:p>
        </p:txBody>
      </p:sp>
      <p:sp>
        <p:nvSpPr>
          <p:cNvPr id="16" name="Round Diagonal Corner Rectangle 15"/>
          <p:cNvSpPr/>
          <p:nvPr/>
        </p:nvSpPr>
        <p:spPr>
          <a:xfrm>
            <a:off x="1136650" y="4002405"/>
            <a:ext cx="1664970" cy="1066165"/>
          </a:xfrm>
          <a:prstGeom prst="round2Diag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Agent Do Collection</a:t>
            </a:r>
            <a:endParaRPr lang="en-US" b="1">
              <a:solidFill>
                <a:schemeClr val="bg1"/>
              </a:solidFill>
            </a:endParaRPr>
          </a:p>
        </p:txBody>
      </p:sp>
      <p:sp>
        <p:nvSpPr>
          <p:cNvPr id="17" name="Round Diagonal Corner Rectangle 16"/>
          <p:cNvSpPr/>
          <p:nvPr/>
        </p:nvSpPr>
        <p:spPr>
          <a:xfrm>
            <a:off x="2610485" y="5631815"/>
            <a:ext cx="1664970" cy="901700"/>
          </a:xfrm>
          <a:prstGeom prst="round2Diag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SPV Report To Client</a:t>
            </a:r>
            <a:endParaRPr lang="en-US" b="1">
              <a:solidFill>
                <a:schemeClr val="bg1"/>
              </a:solidFill>
            </a:endParaRPr>
          </a:p>
        </p:txBody>
      </p:sp>
      <p:cxnSp>
        <p:nvCxnSpPr>
          <p:cNvPr id="18" name="Straight Connector 17"/>
          <p:cNvCxnSpPr>
            <a:stCxn id="5" idx="1"/>
            <a:endCxn id="10" idx="3"/>
          </p:cNvCxnSpPr>
          <p:nvPr/>
        </p:nvCxnSpPr>
        <p:spPr>
          <a:xfrm>
            <a:off x="3442018" y="1741170"/>
            <a:ext cx="0" cy="200660"/>
          </a:xfrm>
          <a:prstGeom prst="line">
            <a:avLst/>
          </a:pr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42018" y="2653030"/>
            <a:ext cx="0" cy="297180"/>
          </a:xfrm>
          <a:prstGeom prst="line">
            <a:avLst/>
          </a:pr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801620" y="4554220"/>
            <a:ext cx="1230630" cy="3175"/>
          </a:xfrm>
          <a:prstGeom prst="straightConnector1">
            <a:avLst/>
          </a:prstGeom>
          <a:solidFill>
            <a:schemeClr val="accent1">
              <a:lumMod val="40000"/>
              <a:lumOff val="60000"/>
            </a:schemeClr>
          </a:solidFill>
          <a:ln>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1"/>
            <a:endCxn id="16" idx="3"/>
          </p:cNvCxnSpPr>
          <p:nvPr/>
        </p:nvCxnSpPr>
        <p:spPr>
          <a:xfrm rot="5400000">
            <a:off x="2535238" y="3095308"/>
            <a:ext cx="340995" cy="1473200"/>
          </a:xfrm>
          <a:prstGeom prst="bentConnector3">
            <a:avLst>
              <a:gd name="adj1" fmla="val 50000"/>
            </a:avLst>
          </a:pr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5" idx="1"/>
            <a:endCxn id="17" idx="0"/>
          </p:cNvCxnSpPr>
          <p:nvPr/>
        </p:nvCxnSpPr>
        <p:spPr>
          <a:xfrm rot="5400000">
            <a:off x="4376738" y="5296218"/>
            <a:ext cx="685165" cy="887730"/>
          </a:xfrm>
          <a:prstGeom prst="bentConnector2">
            <a:avLst/>
          </a:prstGeom>
          <a:solidFill>
            <a:schemeClr val="accent1">
              <a:lumMod val="40000"/>
              <a:lumOff val="60000"/>
            </a:schemeClr>
          </a:solidFill>
          <a:ln>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593840" y="763270"/>
            <a:ext cx="12700" cy="5981700"/>
          </a:xfrm>
          <a:prstGeom prst="line">
            <a:avLst/>
          </a:prstGeom>
          <a:ln w="28575" cmpd="sng">
            <a:solidFill>
              <a:schemeClr val="accent1">
                <a:shade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Text Box 23"/>
          <p:cNvSpPr txBox="1"/>
          <p:nvPr/>
        </p:nvSpPr>
        <p:spPr>
          <a:xfrm>
            <a:off x="0" y="592455"/>
            <a:ext cx="1617345" cy="368300"/>
          </a:xfrm>
          <a:prstGeom prst="rect">
            <a:avLst/>
          </a:prstGeom>
          <a:noFill/>
        </p:spPr>
        <p:txBody>
          <a:bodyPr wrap="square" rtlCol="0" anchor="t">
            <a:spAutoFit/>
          </a:bodyPr>
          <a:p>
            <a:pPr algn="ctr"/>
            <a:r>
              <a:rPr lang="en-US" b="1">
                <a:sym typeface="+mn-ea"/>
              </a:rPr>
              <a:t>Excel Data :</a:t>
            </a:r>
            <a:endParaRPr lang="en-US"/>
          </a:p>
        </p:txBody>
      </p:sp>
      <p:sp>
        <p:nvSpPr>
          <p:cNvPr id="25" name="Text Box 24"/>
          <p:cNvSpPr txBox="1"/>
          <p:nvPr/>
        </p:nvSpPr>
        <p:spPr>
          <a:xfrm>
            <a:off x="6959600" y="687070"/>
            <a:ext cx="1617345" cy="368300"/>
          </a:xfrm>
          <a:prstGeom prst="rect">
            <a:avLst/>
          </a:prstGeom>
          <a:noFill/>
        </p:spPr>
        <p:txBody>
          <a:bodyPr wrap="square" rtlCol="0" anchor="t">
            <a:spAutoFit/>
          </a:bodyPr>
          <a:p>
            <a:pPr algn="ctr"/>
            <a:r>
              <a:rPr lang="en-US" b="1">
                <a:sym typeface="+mn-ea"/>
              </a:rPr>
              <a:t>Client System :</a:t>
            </a:r>
            <a:endParaRPr lang="en-US"/>
          </a:p>
        </p:txBody>
      </p:sp>
      <p:sp>
        <p:nvSpPr>
          <p:cNvPr id="26" name="Round Diagonal Corner Rectangle 25"/>
          <p:cNvSpPr/>
          <p:nvPr/>
        </p:nvSpPr>
        <p:spPr>
          <a:xfrm>
            <a:off x="8101965" y="1252855"/>
            <a:ext cx="2248535" cy="711200"/>
          </a:xfrm>
          <a:prstGeom prst="round2Diag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System Integration</a:t>
            </a:r>
            <a:endParaRPr lang="en-US" b="1">
              <a:solidFill>
                <a:schemeClr val="bg1"/>
              </a:solidFill>
            </a:endParaRPr>
          </a:p>
        </p:txBody>
      </p:sp>
      <p:sp>
        <p:nvSpPr>
          <p:cNvPr id="27" name="Round Diagonal Corner Rectangle 26"/>
          <p:cNvSpPr/>
          <p:nvPr/>
        </p:nvSpPr>
        <p:spPr>
          <a:xfrm>
            <a:off x="8136890" y="2239010"/>
            <a:ext cx="2248535" cy="711200"/>
          </a:xfrm>
          <a:prstGeom prst="round2Diag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Data Disbursed To Dedicated Agent</a:t>
            </a:r>
            <a:endParaRPr lang="en-US" b="1">
              <a:solidFill>
                <a:schemeClr val="bg1"/>
              </a:solidFill>
            </a:endParaRPr>
          </a:p>
        </p:txBody>
      </p:sp>
      <p:sp>
        <p:nvSpPr>
          <p:cNvPr id="28" name="Round Diagonal Corner Rectangle 27"/>
          <p:cNvSpPr/>
          <p:nvPr/>
        </p:nvSpPr>
        <p:spPr>
          <a:xfrm>
            <a:off x="6987540" y="3267710"/>
            <a:ext cx="1589405" cy="1072515"/>
          </a:xfrm>
          <a:prstGeom prst="round2Diag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Agent Do Collection</a:t>
            </a:r>
            <a:endParaRPr lang="en-US" b="1">
              <a:solidFill>
                <a:schemeClr val="bg1"/>
              </a:solidFill>
            </a:endParaRPr>
          </a:p>
        </p:txBody>
      </p:sp>
      <p:sp>
        <p:nvSpPr>
          <p:cNvPr id="29" name="Round Diagonal Corner Rectangle 28"/>
          <p:cNvSpPr/>
          <p:nvPr/>
        </p:nvSpPr>
        <p:spPr>
          <a:xfrm>
            <a:off x="9757410" y="3274695"/>
            <a:ext cx="2185035" cy="1369060"/>
          </a:xfrm>
          <a:prstGeom prst="round2Diag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Team Leader Do Analyst Then Report the Progress &amp; Result To Spv</a:t>
            </a:r>
            <a:endParaRPr lang="en-US" b="1">
              <a:solidFill>
                <a:schemeClr val="bg1"/>
              </a:solidFill>
            </a:endParaRPr>
          </a:p>
        </p:txBody>
      </p:sp>
      <p:cxnSp>
        <p:nvCxnSpPr>
          <p:cNvPr id="31" name="Straight Connector 30"/>
          <p:cNvCxnSpPr/>
          <p:nvPr/>
        </p:nvCxnSpPr>
        <p:spPr>
          <a:xfrm>
            <a:off x="9225598" y="1941830"/>
            <a:ext cx="0" cy="297180"/>
          </a:xfrm>
          <a:prstGeom prst="line">
            <a:avLst/>
          </a:pr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5400000">
            <a:off x="8318818" y="2360613"/>
            <a:ext cx="340995" cy="1473200"/>
          </a:xfrm>
          <a:prstGeom prst="bentConnector3">
            <a:avLst>
              <a:gd name="adj1" fmla="val 50000"/>
            </a:avLst>
          </a:prstGeom>
          <a:solidFill>
            <a:schemeClr val="accent1">
              <a:lumMod val="40000"/>
              <a:lumOff val="60000"/>
            </a:schemeClr>
          </a:solidFill>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8526780" y="3802380"/>
            <a:ext cx="1230630" cy="3175"/>
          </a:xfrm>
          <a:prstGeom prst="straightConnector1">
            <a:avLst/>
          </a:prstGeom>
          <a:solidFill>
            <a:schemeClr val="accent1">
              <a:lumMod val="40000"/>
              <a:lumOff val="60000"/>
            </a:schemeClr>
          </a:solidFill>
          <a:ln>
            <a:tailEnd type="arrow"/>
          </a:ln>
        </p:spPr>
        <p:style>
          <a:lnRef idx="1">
            <a:schemeClr val="accent1"/>
          </a:lnRef>
          <a:fillRef idx="0">
            <a:schemeClr val="accent1"/>
          </a:fillRef>
          <a:effectRef idx="0">
            <a:schemeClr val="accent1"/>
          </a:effectRef>
          <a:fontRef idx="minor">
            <a:schemeClr val="tx1"/>
          </a:fontRef>
        </p:style>
      </p:cxnSp>
      <p:sp>
        <p:nvSpPr>
          <p:cNvPr id="34" name="Round Diagonal Corner Rectangle 33"/>
          <p:cNvSpPr/>
          <p:nvPr/>
        </p:nvSpPr>
        <p:spPr>
          <a:xfrm>
            <a:off x="8195945" y="4876165"/>
            <a:ext cx="1664970" cy="901700"/>
          </a:xfrm>
          <a:prstGeom prst="round2Diag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SPV Report To Client</a:t>
            </a:r>
            <a:endParaRPr lang="en-US" b="1">
              <a:solidFill>
                <a:schemeClr val="bg1"/>
              </a:solidFill>
            </a:endParaRPr>
          </a:p>
        </p:txBody>
      </p:sp>
      <p:cxnSp>
        <p:nvCxnSpPr>
          <p:cNvPr id="35" name="Elbow Connector 34"/>
          <p:cNvCxnSpPr>
            <a:endCxn id="34" idx="0"/>
          </p:cNvCxnSpPr>
          <p:nvPr/>
        </p:nvCxnSpPr>
        <p:spPr>
          <a:xfrm rot="5400000">
            <a:off x="9973310" y="4551045"/>
            <a:ext cx="663575" cy="888365"/>
          </a:xfrm>
          <a:prstGeom prst="bentConnector2">
            <a:avLst/>
          </a:prstGeom>
          <a:solidFill>
            <a:schemeClr val="accent1">
              <a:lumMod val="40000"/>
              <a:lumOff val="60000"/>
            </a:schemeClr>
          </a:solidFill>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任意多边形 23"/>
          <p:cNvSpPr/>
          <p:nvPr/>
        </p:nvSpPr>
        <p:spPr>
          <a:xfrm>
            <a:off x="0" y="0"/>
            <a:ext cx="12192000" cy="6858000"/>
          </a:xfrm>
          <a:custGeom>
            <a:avLst/>
            <a:gdLst>
              <a:gd name="connsiteX0" fmla="*/ 0 w 12191999"/>
              <a:gd name="connsiteY0" fmla="*/ 0 h 6858000"/>
              <a:gd name="connsiteX1" fmla="*/ 12191999 w 12191999"/>
              <a:gd name="connsiteY1" fmla="*/ 568584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5685840"/>
                </a:lnTo>
                <a:lnTo>
                  <a:pt x="12191999"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直角三角形 24"/>
          <p:cNvSpPr/>
          <p:nvPr/>
        </p:nvSpPr>
        <p:spPr>
          <a:xfrm rot="5400000">
            <a:off x="0" y="0"/>
            <a:ext cx="2838450" cy="2838450"/>
          </a:xfrm>
          <a:prstGeom prst="rtTriangle">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5" name="文本框 25"/>
          <p:cNvSpPr txBox="1"/>
          <p:nvPr/>
        </p:nvSpPr>
        <p:spPr>
          <a:xfrm>
            <a:off x="1183005" y="3187700"/>
            <a:ext cx="6329045" cy="829945"/>
          </a:xfrm>
          <a:prstGeom prst="rect">
            <a:avLst/>
          </a:prstGeom>
          <a:noFill/>
          <a:ln w="9525">
            <a:noFill/>
          </a:ln>
        </p:spPr>
        <p:txBody>
          <a:bodyPr wrap="square" anchor="t" anchorCtr="0">
            <a:spAutoFit/>
          </a:bodyPr>
          <a:lstStyle/>
          <a:p>
            <a:r>
              <a:rPr lang="en-US" altLang="zh-CN" sz="4800" b="1" dirty="0">
                <a:solidFill>
                  <a:schemeClr val="bg1"/>
                </a:solidFill>
                <a:latin typeface="Microsoft YaHei" panose="020B0503020204020204" pitchFamily="34" charset="-122"/>
                <a:ea typeface="Microsoft YaHei" panose="020B0503020204020204" pitchFamily="34" charset="-122"/>
              </a:rPr>
              <a:t>03  </a:t>
            </a:r>
            <a:r>
              <a:rPr lang="en-US" altLang="en-GB" sz="4800" b="1" dirty="0">
                <a:solidFill>
                  <a:schemeClr val="bg1"/>
                </a:solidFill>
                <a:latin typeface="Microsoft YaHei" panose="020B0503020204020204" pitchFamily="34" charset="-122"/>
                <a:ea typeface="Microsoft YaHei" panose="020B0503020204020204" pitchFamily="34" charset="-122"/>
              </a:rPr>
              <a:t>Strategy</a:t>
            </a:r>
            <a:endParaRPr lang="en-US" altLang="en-GB" sz="4800" b="1" dirty="0">
              <a:solidFill>
                <a:schemeClr val="bg1"/>
              </a:solidFill>
              <a:latin typeface="Microsoft YaHei" panose="020B0503020204020204" pitchFamily="34" charset="-122"/>
              <a:ea typeface="Microsoft YaHei" panose="020B0503020204020204" pitchFamily="34" charset="-122"/>
            </a:endParaRPr>
          </a:p>
        </p:txBody>
      </p:sp>
      <p:cxnSp>
        <p:nvCxnSpPr>
          <p:cNvPr id="28" name="直接连接符 27"/>
          <p:cNvCxnSpPr/>
          <p:nvPr/>
        </p:nvCxnSpPr>
        <p:spPr>
          <a:xfrm>
            <a:off x="1320800" y="4111625"/>
            <a:ext cx="3911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177" name="文本框 30"/>
          <p:cNvSpPr txBox="1"/>
          <p:nvPr/>
        </p:nvSpPr>
        <p:spPr>
          <a:xfrm>
            <a:off x="1220788" y="4205288"/>
            <a:ext cx="4011612" cy="337185"/>
          </a:xfrm>
          <a:prstGeom prst="rect">
            <a:avLst/>
          </a:prstGeom>
          <a:noFill/>
          <a:ln w="9525">
            <a:noFill/>
          </a:ln>
        </p:spPr>
        <p:txBody>
          <a:bodyPr anchor="t" anchorCtr="0">
            <a:spAutoFit/>
          </a:bodyPr>
          <a:lstStyle/>
          <a:p>
            <a:pPr algn="just"/>
            <a:r>
              <a:rPr lang="en-US" sz="1600" dirty="0">
                <a:solidFill>
                  <a:schemeClr val="bg1"/>
                </a:solidFill>
                <a:latin typeface="Microsoft YaHei" panose="020B0503020204020204" pitchFamily="34" charset="-122"/>
                <a:ea typeface="Microsoft YaHei" panose="020B0503020204020204" pitchFamily="34" charset="-122"/>
              </a:rPr>
              <a:t>Performance &amp; Complaince</a:t>
            </a:r>
            <a:endParaRPr lang="en-US" sz="1600" dirty="0">
              <a:solidFill>
                <a:schemeClr val="bg1"/>
              </a:solidFill>
              <a:latin typeface="Microsoft YaHei" panose="020B0503020204020204" pitchFamily="34" charset="-122"/>
              <a:ea typeface="Microsoft YaHei" panose="020B0503020204020204" pitchFamily="34" charset="-122"/>
            </a:endParaRPr>
          </a:p>
        </p:txBody>
      </p:sp>
      <p:pic>
        <p:nvPicPr>
          <p:cNvPr id="9" name="logo.png" descr="logo.png"/>
          <p:cNvPicPr>
            <a:picLocks noGrp="1" noChangeAspect="1"/>
          </p:cNvPicPr>
          <p:nvPr>
            <p:ph idx="1"/>
          </p:nvPr>
        </p:nvPicPr>
        <p:blipFill>
          <a:blip r:embed="rId1"/>
          <a:stretch>
            <a:fillRect/>
          </a:stretch>
        </p:blipFill>
        <p:spPr>
          <a:xfrm>
            <a:off x="8747125" y="183515"/>
            <a:ext cx="3185795" cy="1346835"/>
          </a:xfrm>
          <a:prstGeom prst="rect">
            <a:avLst/>
          </a:prstGeom>
          <a:ln w="12700">
            <a:miter lim="4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2"/>
          <p:cNvSpPr/>
          <p:nvPr/>
        </p:nvSpPr>
        <p:spPr>
          <a:xfrm flipV="1">
            <a:off x="0" y="0"/>
            <a:ext cx="7329488" cy="3454400"/>
          </a:xfrm>
          <a:prstGeom prst="rtTriangl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rot="16200000" flipV="1">
            <a:off x="-1386681" y="1386681"/>
            <a:ext cx="5748338" cy="2974975"/>
          </a:xfrm>
          <a:custGeom>
            <a:avLst/>
            <a:gdLst>
              <a:gd name="connsiteX0" fmla="*/ 0 w 5747657"/>
              <a:gd name="connsiteY0" fmla="*/ 2946400 h 2946400"/>
              <a:gd name="connsiteX1" fmla="*/ 0 w 5747657"/>
              <a:gd name="connsiteY1" fmla="*/ 0 h 2946400"/>
              <a:gd name="connsiteX2" fmla="*/ 5747657 w 5747657"/>
              <a:gd name="connsiteY2" fmla="*/ 2946400 h 2946400"/>
              <a:gd name="connsiteX3" fmla="*/ 0 w 5747657"/>
              <a:gd name="connsiteY3" fmla="*/ 2946400 h 2946400"/>
              <a:gd name="connsiteX0-1" fmla="*/ 0 w 5747657"/>
              <a:gd name="connsiteY0-2" fmla="*/ 2975428 h 2975428"/>
              <a:gd name="connsiteX1-3" fmla="*/ 1146627 w 5747657"/>
              <a:gd name="connsiteY1-4" fmla="*/ 0 h 2975428"/>
              <a:gd name="connsiteX2-5" fmla="*/ 5747657 w 5747657"/>
              <a:gd name="connsiteY2-6" fmla="*/ 2975428 h 2975428"/>
              <a:gd name="connsiteX3-7" fmla="*/ 0 w 5747657"/>
              <a:gd name="connsiteY3-8" fmla="*/ 2975428 h 2975428"/>
            </a:gdLst>
            <a:ahLst/>
            <a:cxnLst>
              <a:cxn ang="0">
                <a:pos x="connsiteX0-1" y="connsiteY0-2"/>
              </a:cxn>
              <a:cxn ang="0">
                <a:pos x="connsiteX1-3" y="connsiteY1-4"/>
              </a:cxn>
              <a:cxn ang="0">
                <a:pos x="connsiteX2-5" y="connsiteY2-6"/>
              </a:cxn>
              <a:cxn ang="0">
                <a:pos x="connsiteX3-7" y="connsiteY3-8"/>
              </a:cxn>
            </a:cxnLst>
            <a:rect l="l" t="t" r="r" b="b"/>
            <a:pathLst>
              <a:path w="5747657" h="2975428">
                <a:moveTo>
                  <a:pt x="0" y="2975428"/>
                </a:moveTo>
                <a:lnTo>
                  <a:pt x="1146627" y="0"/>
                </a:lnTo>
                <a:lnTo>
                  <a:pt x="5747657" y="2975428"/>
                </a:lnTo>
                <a:lnTo>
                  <a:pt x="0" y="2975428"/>
                </a:lnTo>
                <a:close/>
              </a:path>
            </a:pathLst>
          </a:cu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文本框 25"/>
          <p:cNvSpPr txBox="1"/>
          <p:nvPr/>
        </p:nvSpPr>
        <p:spPr>
          <a:xfrm>
            <a:off x="287655" y="90805"/>
            <a:ext cx="10062845" cy="398780"/>
          </a:xfrm>
          <a:prstGeom prst="rect">
            <a:avLst/>
          </a:prstGeom>
          <a:noFill/>
          <a:ln w="9525">
            <a:noFill/>
          </a:ln>
        </p:spPr>
        <p:txBody>
          <a:bodyPr wrap="square" anchor="t" anchorCtr="0">
            <a:spAutoFit/>
          </a:bodyPr>
          <a:lstStyle/>
          <a:p>
            <a:r>
              <a:rPr lang="en-US" altLang="en-GB" sz="2000" b="1" dirty="0">
                <a:solidFill>
                  <a:schemeClr val="bg1"/>
                </a:solidFill>
                <a:latin typeface="Microsoft YaHei" panose="020B0503020204020204" pitchFamily="34" charset="-122"/>
                <a:ea typeface="Microsoft YaHei" panose="020B0503020204020204" pitchFamily="34" charset="-122"/>
              </a:rPr>
              <a:t>Performance Boost</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pic>
        <p:nvPicPr>
          <p:cNvPr id="9" name="logo.png" descr="logo.png"/>
          <p:cNvPicPr>
            <a:picLocks noChangeAspect="1"/>
          </p:cNvPicPr>
          <p:nvPr/>
        </p:nvPicPr>
        <p:blipFill>
          <a:blip r:embed="rId1"/>
          <a:stretch>
            <a:fillRect/>
          </a:stretch>
        </p:blipFill>
        <p:spPr>
          <a:xfrm>
            <a:off x="10118725" y="5920740"/>
            <a:ext cx="1949450" cy="824230"/>
          </a:xfrm>
          <a:prstGeom prst="rect">
            <a:avLst/>
          </a:prstGeom>
          <a:ln w="12700">
            <a:miter lim="400000"/>
            <a:headEnd/>
            <a:tailEnd/>
          </a:ln>
        </p:spPr>
      </p:pic>
      <p:pic>
        <p:nvPicPr>
          <p:cNvPr id="24583" name="图片 35"/>
          <p:cNvPicPr>
            <a:picLocks noGrp="1" noChangeAspect="1"/>
          </p:cNvPicPr>
          <p:nvPr>
            <p:ph idx="1"/>
          </p:nvPr>
        </p:nvPicPr>
        <p:blipFill>
          <a:blip r:embed="rId2"/>
          <a:stretch>
            <a:fillRect/>
          </a:stretch>
        </p:blipFill>
        <p:spPr>
          <a:xfrm>
            <a:off x="0" y="789940"/>
            <a:ext cx="4246245" cy="6376035"/>
          </a:xfrm>
          <a:prstGeom prst="rect">
            <a:avLst/>
          </a:prstGeom>
          <a:noFill/>
          <a:ln w="9525">
            <a:noFill/>
          </a:ln>
        </p:spPr>
      </p:pic>
      <p:sp>
        <p:nvSpPr>
          <p:cNvPr id="3" name="矩形 50"/>
          <p:cNvSpPr/>
          <p:nvPr/>
        </p:nvSpPr>
        <p:spPr>
          <a:xfrm>
            <a:off x="4139565" y="1071880"/>
            <a:ext cx="7928610" cy="460375"/>
          </a:xfrm>
          <a:prstGeom prst="rect">
            <a:avLst/>
          </a:prstGeom>
          <a:noFill/>
          <a:ln w="9525">
            <a:noFill/>
          </a:ln>
        </p:spPr>
        <p:txBody>
          <a:bodyPr wrap="square" anchor="t" anchorCtr="0">
            <a:spAutoFit/>
          </a:bodyPr>
          <a:lstStyle/>
          <a:p>
            <a:pPr algn="l"/>
            <a:r>
              <a:rPr lang="en-GB" altLang="zh-CN" sz="2400" b="1" dirty="0">
                <a:solidFill>
                  <a:srgbClr val="000000"/>
                </a:solidFill>
                <a:latin typeface="Microsoft YaHei" panose="020B0503020204020204" pitchFamily="34" charset="-122"/>
                <a:ea typeface="Microsoft YaHei" panose="020B0503020204020204" pitchFamily="34" charset="-122"/>
              </a:rPr>
              <a:t>We are really care and focused on or performance!</a:t>
            </a:r>
            <a:endParaRPr lang="en-GB" altLang="zh-CN" sz="2400" b="1" dirty="0">
              <a:solidFill>
                <a:srgbClr val="000000"/>
              </a:solidFill>
              <a:latin typeface="Microsoft YaHei" panose="020B0503020204020204" pitchFamily="34" charset="-122"/>
              <a:ea typeface="Microsoft YaHei" panose="020B0503020204020204" pitchFamily="34" charset="-122"/>
            </a:endParaRPr>
          </a:p>
        </p:txBody>
      </p:sp>
      <p:sp>
        <p:nvSpPr>
          <p:cNvPr id="12" name="矩形 50"/>
          <p:cNvSpPr/>
          <p:nvPr/>
        </p:nvSpPr>
        <p:spPr>
          <a:xfrm>
            <a:off x="4139565" y="2245360"/>
            <a:ext cx="7928610" cy="583565"/>
          </a:xfrm>
          <a:prstGeom prst="rect">
            <a:avLst/>
          </a:prstGeom>
          <a:noFill/>
          <a:ln w="9525">
            <a:noFill/>
          </a:ln>
        </p:spPr>
        <p:txBody>
          <a:bodyPr wrap="square" anchor="t" anchorCtr="0">
            <a:spAutoFit/>
          </a:bodyPr>
          <a:lstStyle/>
          <a:p>
            <a:pPr algn="l"/>
            <a:r>
              <a:rPr lang="en-GB" altLang="zh-CN" sz="3200" b="1" dirty="0">
                <a:solidFill>
                  <a:srgbClr val="0D5176"/>
                </a:solidFill>
                <a:latin typeface="Microsoft YaHei" panose="020B0503020204020204" pitchFamily="34" charset="-122"/>
                <a:ea typeface="Microsoft YaHei" panose="020B0503020204020204" pitchFamily="34" charset="-122"/>
              </a:rPr>
              <a:t>Performance Improvement Plan (PIP)</a:t>
            </a:r>
            <a:endParaRPr lang="en-GB" altLang="zh-CN" sz="3200" b="1" dirty="0">
              <a:solidFill>
                <a:srgbClr val="0D5176"/>
              </a:solidFill>
              <a:latin typeface="Microsoft YaHei" panose="020B0503020204020204" pitchFamily="34" charset="-122"/>
              <a:ea typeface="Microsoft YaHei" panose="020B0503020204020204" pitchFamily="34" charset="-122"/>
            </a:endParaRPr>
          </a:p>
        </p:txBody>
      </p:sp>
      <p:sp>
        <p:nvSpPr>
          <p:cNvPr id="13" name="矩形 50"/>
          <p:cNvSpPr/>
          <p:nvPr/>
        </p:nvSpPr>
        <p:spPr>
          <a:xfrm>
            <a:off x="4139565" y="1992630"/>
            <a:ext cx="7928610" cy="368300"/>
          </a:xfrm>
          <a:prstGeom prst="rect">
            <a:avLst/>
          </a:prstGeom>
          <a:noFill/>
          <a:ln w="9525">
            <a:noFill/>
          </a:ln>
        </p:spPr>
        <p:txBody>
          <a:bodyPr wrap="square" anchor="t" anchorCtr="0">
            <a:spAutoFit/>
          </a:bodyPr>
          <a:lstStyle/>
          <a:p>
            <a:pPr algn="l"/>
            <a:r>
              <a:rPr lang="en-GB" altLang="zh-CN" sz="1800" dirty="0">
                <a:solidFill>
                  <a:srgbClr val="000000"/>
                </a:solidFill>
                <a:latin typeface="Microsoft YaHei" panose="020B0503020204020204" pitchFamily="34" charset="-122"/>
                <a:ea typeface="Microsoft YaHei" panose="020B0503020204020204" pitchFamily="34" charset="-122"/>
              </a:rPr>
              <a:t>To make it realistic, we have:</a:t>
            </a:r>
            <a:endParaRPr lang="en-GB" altLang="zh-CN" sz="1800" dirty="0">
              <a:solidFill>
                <a:srgbClr val="000000"/>
              </a:solidFill>
              <a:latin typeface="Microsoft YaHei" panose="020B0503020204020204" pitchFamily="34" charset="-122"/>
              <a:ea typeface="Microsoft YaHei" panose="020B0503020204020204" pitchFamily="34" charset="-122"/>
            </a:endParaRPr>
          </a:p>
        </p:txBody>
      </p:sp>
      <p:sp>
        <p:nvSpPr>
          <p:cNvPr id="14" name="矩形 50"/>
          <p:cNvSpPr/>
          <p:nvPr/>
        </p:nvSpPr>
        <p:spPr>
          <a:xfrm>
            <a:off x="4246245" y="2828925"/>
            <a:ext cx="7928610" cy="922020"/>
          </a:xfrm>
          <a:prstGeom prst="rect">
            <a:avLst/>
          </a:prstGeom>
          <a:noFill/>
          <a:ln w="9525">
            <a:noFill/>
          </a:ln>
        </p:spPr>
        <p:txBody>
          <a:bodyPr wrap="square" anchor="t" anchorCtr="0">
            <a:spAutoFit/>
          </a:bodyPr>
          <a:lstStyle/>
          <a:p>
            <a:pPr marL="342900" indent="-342900" algn="l">
              <a:buAutoNum type="arabicPeriod"/>
            </a:pPr>
            <a:r>
              <a:rPr lang="en-GB" altLang="zh-CN" sz="1800" dirty="0">
                <a:solidFill>
                  <a:srgbClr val="000000"/>
                </a:solidFill>
                <a:latin typeface="Microsoft YaHei" panose="020B0503020204020204" pitchFamily="34" charset="-122"/>
                <a:ea typeface="Microsoft YaHei" panose="020B0503020204020204" pitchFamily="34" charset="-122"/>
              </a:rPr>
              <a:t>Each agents will have their own PIP ranged 30 days</a:t>
            </a:r>
            <a:endParaRPr lang="en-GB" altLang="zh-CN" sz="1800" dirty="0">
              <a:solidFill>
                <a:srgbClr val="000000"/>
              </a:solidFill>
              <a:latin typeface="Microsoft YaHei" panose="020B0503020204020204" pitchFamily="34" charset="-122"/>
              <a:ea typeface="Microsoft YaHei" panose="020B0503020204020204" pitchFamily="34" charset="-122"/>
            </a:endParaRPr>
          </a:p>
          <a:p>
            <a:pPr marL="342900" indent="-342900" algn="l">
              <a:buAutoNum type="arabicPeriod"/>
            </a:pPr>
            <a:r>
              <a:rPr lang="en-GB" altLang="zh-CN" sz="1800" dirty="0">
                <a:solidFill>
                  <a:srgbClr val="000000"/>
                </a:solidFill>
                <a:latin typeface="Microsoft YaHei" panose="020B0503020204020204" pitchFamily="34" charset="-122"/>
                <a:ea typeface="Microsoft YaHei" panose="020B0503020204020204" pitchFamily="34" charset="-122"/>
              </a:rPr>
              <a:t>If they are failed to reach their goals, they will get punished by Warning Letter </a:t>
            </a:r>
            <a:endParaRPr lang="en-GB" altLang="zh-CN" sz="1800" dirty="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直角三角形 2"/>
          <p:cNvSpPr/>
          <p:nvPr/>
        </p:nvSpPr>
        <p:spPr>
          <a:xfrm flipV="1">
            <a:off x="0" y="20955"/>
            <a:ext cx="7329488" cy="3454400"/>
          </a:xfrm>
          <a:prstGeom prst="rtTriangl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文本框 25"/>
          <p:cNvSpPr txBox="1"/>
          <p:nvPr/>
        </p:nvSpPr>
        <p:spPr>
          <a:xfrm>
            <a:off x="287655" y="90805"/>
            <a:ext cx="10062845" cy="398780"/>
          </a:xfrm>
          <a:prstGeom prst="rect">
            <a:avLst/>
          </a:prstGeom>
          <a:noFill/>
          <a:ln w="9525">
            <a:noFill/>
          </a:ln>
        </p:spPr>
        <p:txBody>
          <a:bodyPr wrap="square" anchor="t" anchorCtr="0">
            <a:spAutoFit/>
          </a:bodyPr>
          <a:lstStyle/>
          <a:p>
            <a:r>
              <a:rPr lang="en-US" altLang="en-GB" sz="2000" b="1" dirty="0">
                <a:solidFill>
                  <a:schemeClr val="bg1"/>
                </a:solidFill>
                <a:latin typeface="Microsoft YaHei" panose="020B0503020204020204" pitchFamily="34" charset="-122"/>
                <a:ea typeface="Microsoft YaHei" panose="020B0503020204020204" pitchFamily="34" charset="-122"/>
              </a:rPr>
              <a:t>Complaince Strategy</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pic>
        <p:nvPicPr>
          <p:cNvPr id="9" name="logo.png" descr="logo.png"/>
          <p:cNvPicPr>
            <a:picLocks noChangeAspect="1"/>
          </p:cNvPicPr>
          <p:nvPr/>
        </p:nvPicPr>
        <p:blipFill>
          <a:blip r:embed="rId1"/>
          <a:stretch>
            <a:fillRect/>
          </a:stretch>
        </p:blipFill>
        <p:spPr>
          <a:xfrm>
            <a:off x="10118725" y="5920740"/>
            <a:ext cx="1949450" cy="824230"/>
          </a:xfrm>
          <a:prstGeom prst="rect">
            <a:avLst/>
          </a:prstGeom>
          <a:ln w="12700">
            <a:miter lim="400000"/>
            <a:headEnd/>
            <a:tailEnd/>
          </a:ln>
        </p:spPr>
      </p:pic>
      <p:pic>
        <p:nvPicPr>
          <p:cNvPr id="10" name="logo.png" descr="logo.png"/>
          <p:cNvPicPr>
            <a:picLocks noChangeAspect="1"/>
          </p:cNvPicPr>
          <p:nvPr>
            <p:ph idx="1"/>
          </p:nvPr>
        </p:nvPicPr>
        <p:blipFill>
          <a:blip r:embed="rId1"/>
          <a:stretch>
            <a:fillRect/>
          </a:stretch>
        </p:blipFill>
        <p:spPr>
          <a:xfrm>
            <a:off x="3719830" y="635000"/>
            <a:ext cx="4084955" cy="1726565"/>
          </a:xfrm>
          <a:prstGeom prst="rect">
            <a:avLst/>
          </a:prstGeom>
          <a:ln w="12700">
            <a:miter lim="400000"/>
            <a:headEnd/>
            <a:tailEnd/>
          </a:ln>
        </p:spPr>
      </p:pic>
      <p:sp>
        <p:nvSpPr>
          <p:cNvPr id="16" name="Text Box 15"/>
          <p:cNvSpPr txBox="1"/>
          <p:nvPr/>
        </p:nvSpPr>
        <p:spPr>
          <a:xfrm>
            <a:off x="4792345" y="2059940"/>
            <a:ext cx="3685540" cy="706755"/>
          </a:xfrm>
          <a:prstGeom prst="rect">
            <a:avLst/>
          </a:prstGeom>
          <a:noFill/>
        </p:spPr>
        <p:txBody>
          <a:bodyPr wrap="square" rtlCol="0" anchor="t">
            <a:spAutoFit/>
          </a:bodyPr>
          <a:p>
            <a:r>
              <a:rPr lang="en-US" altLang="en-GB" sz="4000" b="1" dirty="0">
                <a:solidFill>
                  <a:schemeClr val="accent1">
                    <a:lumMod val="50000"/>
                  </a:schemeClr>
                </a:solidFill>
                <a:ea typeface="Microsoft YaHei" panose="020B0503020204020204" pitchFamily="34" charset="-122"/>
                <a:cs typeface="Calibri" panose="020F0502020204030204" pitchFamily="34" charset="0"/>
                <a:sym typeface="+mn-ea"/>
              </a:rPr>
              <a:t>Anti Trap Rules</a:t>
            </a:r>
            <a:endParaRPr lang="en-US" altLang="en-GB" sz="4000" b="1" dirty="0">
              <a:solidFill>
                <a:schemeClr val="accent1">
                  <a:lumMod val="50000"/>
                </a:schemeClr>
              </a:solidFill>
              <a:ea typeface="Microsoft YaHei" panose="020B0503020204020204" pitchFamily="34" charset="-122"/>
              <a:cs typeface="Calibri" panose="020F0502020204030204" pitchFamily="34" charset="0"/>
              <a:sym typeface="+mn-ea"/>
            </a:endParaRPr>
          </a:p>
        </p:txBody>
      </p:sp>
      <p:sp>
        <p:nvSpPr>
          <p:cNvPr id="17" name="Text Box 16"/>
          <p:cNvSpPr txBox="1"/>
          <p:nvPr/>
        </p:nvSpPr>
        <p:spPr>
          <a:xfrm>
            <a:off x="164465" y="2853690"/>
            <a:ext cx="11797030" cy="829945"/>
          </a:xfrm>
          <a:prstGeom prst="rect">
            <a:avLst/>
          </a:prstGeom>
          <a:noFill/>
          <a:ln w="28575" cmpd="dbl">
            <a:solidFill>
              <a:schemeClr val="accent1">
                <a:lumMod val="50000"/>
              </a:schemeClr>
            </a:solidFill>
            <a:prstDash val="sysDot"/>
          </a:ln>
        </p:spPr>
        <p:txBody>
          <a:bodyPr wrap="square" rtlCol="0" anchor="t">
            <a:spAutoFit/>
          </a:bodyPr>
          <a:p>
            <a:r>
              <a:rPr lang="en-US" sz="1600"/>
              <a:t>Now more and more borrowers intend to make our collectors angry by insulting bad words, in fact, they are just setting a trap and taking bad words from our collectors and reporting them to OJK or AFPI. So, in order to avoid unnecessary trouble to our Clients, we would like to set up the following Debito Anti-Trap Mechanism.</a:t>
            </a:r>
            <a:endParaRPr lang="en-US" sz="1600"/>
          </a:p>
        </p:txBody>
      </p:sp>
      <p:sp>
        <p:nvSpPr>
          <p:cNvPr id="18" name="Rectangles 17"/>
          <p:cNvSpPr/>
          <p:nvPr/>
        </p:nvSpPr>
        <p:spPr>
          <a:xfrm>
            <a:off x="2150110" y="4481830"/>
            <a:ext cx="1486535" cy="1250315"/>
          </a:xfrm>
          <a:prstGeom prst="rect">
            <a:avLst/>
          </a:prstGeom>
          <a:ln w="28575" cmpd="dbl">
            <a:solidFill>
              <a:schemeClr val="accent1">
                <a:lumMod val="50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24" name="Text Box 23"/>
          <p:cNvSpPr txBox="1"/>
          <p:nvPr/>
        </p:nvSpPr>
        <p:spPr>
          <a:xfrm>
            <a:off x="4846955" y="3905885"/>
            <a:ext cx="2540000" cy="368300"/>
          </a:xfrm>
          <a:prstGeom prst="rect">
            <a:avLst/>
          </a:prstGeom>
          <a:noFill/>
        </p:spPr>
        <p:txBody>
          <a:bodyPr wrap="square" rtlCol="0" anchor="t">
            <a:spAutoFit/>
          </a:bodyPr>
          <a:p>
            <a:r>
              <a:rPr lang="en-US" b="1" u="sng"/>
              <a:t>Prohibited Category</a:t>
            </a:r>
            <a:endParaRPr lang="en-US" b="1" u="sng"/>
          </a:p>
        </p:txBody>
      </p:sp>
      <p:sp>
        <p:nvSpPr>
          <p:cNvPr id="25" name="Text Box 24"/>
          <p:cNvSpPr txBox="1"/>
          <p:nvPr/>
        </p:nvSpPr>
        <p:spPr>
          <a:xfrm>
            <a:off x="2228215" y="4784090"/>
            <a:ext cx="1330325" cy="645160"/>
          </a:xfrm>
          <a:prstGeom prst="rect">
            <a:avLst/>
          </a:prstGeom>
          <a:noFill/>
        </p:spPr>
        <p:txBody>
          <a:bodyPr wrap="square" rtlCol="0" anchor="t">
            <a:spAutoFit/>
          </a:bodyPr>
          <a:p>
            <a:r>
              <a:rPr lang="en-US"/>
              <a:t>Threatening &amp; Swearing</a:t>
            </a:r>
            <a:endParaRPr lang="en-US"/>
          </a:p>
        </p:txBody>
      </p:sp>
      <p:sp>
        <p:nvSpPr>
          <p:cNvPr id="26" name="Rectangles 25"/>
          <p:cNvSpPr/>
          <p:nvPr/>
        </p:nvSpPr>
        <p:spPr>
          <a:xfrm>
            <a:off x="4314825" y="4481830"/>
            <a:ext cx="1486535" cy="1250315"/>
          </a:xfrm>
          <a:prstGeom prst="rect">
            <a:avLst/>
          </a:prstGeom>
          <a:ln w="28575" cmpd="dbl">
            <a:solidFill>
              <a:schemeClr val="accent1">
                <a:lumMod val="50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27" name="Rectangles 26"/>
          <p:cNvSpPr/>
          <p:nvPr/>
        </p:nvSpPr>
        <p:spPr>
          <a:xfrm>
            <a:off x="6382385" y="4481830"/>
            <a:ext cx="1486535" cy="1250315"/>
          </a:xfrm>
          <a:prstGeom prst="rect">
            <a:avLst/>
          </a:prstGeom>
          <a:ln w="28575" cmpd="dbl">
            <a:solidFill>
              <a:schemeClr val="accent1">
                <a:lumMod val="50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28" name="Rectangles 27"/>
          <p:cNvSpPr/>
          <p:nvPr/>
        </p:nvSpPr>
        <p:spPr>
          <a:xfrm>
            <a:off x="8333105" y="4481830"/>
            <a:ext cx="1486535" cy="1250315"/>
          </a:xfrm>
          <a:prstGeom prst="rect">
            <a:avLst/>
          </a:prstGeom>
          <a:ln w="28575" cmpd="dbl">
            <a:solidFill>
              <a:schemeClr val="accent1">
                <a:lumMod val="50000"/>
              </a:schemeClr>
            </a:solidFill>
            <a:prstDash val="sysDot"/>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29" name="Text Box 28"/>
          <p:cNvSpPr txBox="1"/>
          <p:nvPr/>
        </p:nvSpPr>
        <p:spPr>
          <a:xfrm>
            <a:off x="4392930" y="4923790"/>
            <a:ext cx="1330325" cy="368300"/>
          </a:xfrm>
          <a:prstGeom prst="rect">
            <a:avLst/>
          </a:prstGeom>
          <a:noFill/>
        </p:spPr>
        <p:txBody>
          <a:bodyPr wrap="square" rtlCol="0" anchor="t">
            <a:spAutoFit/>
          </a:bodyPr>
          <a:p>
            <a:pPr algn="ctr"/>
            <a:r>
              <a:rPr lang="en-US"/>
              <a:t>Religion</a:t>
            </a:r>
            <a:endParaRPr lang="en-US"/>
          </a:p>
        </p:txBody>
      </p:sp>
      <p:sp>
        <p:nvSpPr>
          <p:cNvPr id="30" name="Text Box 29"/>
          <p:cNvSpPr txBox="1"/>
          <p:nvPr/>
        </p:nvSpPr>
        <p:spPr>
          <a:xfrm>
            <a:off x="6460490" y="4671695"/>
            <a:ext cx="1330325" cy="922020"/>
          </a:xfrm>
          <a:prstGeom prst="rect">
            <a:avLst/>
          </a:prstGeom>
          <a:noFill/>
        </p:spPr>
        <p:txBody>
          <a:bodyPr wrap="square" rtlCol="0" anchor="t">
            <a:spAutoFit/>
          </a:bodyPr>
          <a:p>
            <a:pPr algn="ctr"/>
            <a:r>
              <a:rPr lang="en-US"/>
              <a:t>Harsh or insulting words</a:t>
            </a:r>
            <a:endParaRPr lang="en-US"/>
          </a:p>
        </p:txBody>
      </p:sp>
      <p:sp>
        <p:nvSpPr>
          <p:cNvPr id="31" name="Text Box 30"/>
          <p:cNvSpPr txBox="1"/>
          <p:nvPr/>
        </p:nvSpPr>
        <p:spPr>
          <a:xfrm>
            <a:off x="8409305" y="4948555"/>
            <a:ext cx="1330325" cy="368300"/>
          </a:xfrm>
          <a:prstGeom prst="rect">
            <a:avLst/>
          </a:prstGeom>
          <a:noFill/>
        </p:spPr>
        <p:txBody>
          <a:bodyPr wrap="square" rtlCol="0" anchor="t">
            <a:spAutoFit/>
          </a:bodyPr>
          <a:p>
            <a:pPr algn="ctr"/>
            <a:r>
              <a:rPr lang="en-US"/>
              <a:t>Racism</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直角三角形 2"/>
          <p:cNvSpPr/>
          <p:nvPr/>
        </p:nvSpPr>
        <p:spPr>
          <a:xfrm flipV="1">
            <a:off x="0" y="20955"/>
            <a:ext cx="7329488" cy="3454400"/>
          </a:xfrm>
          <a:prstGeom prst="rtTriangl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文本框 25"/>
          <p:cNvSpPr txBox="1"/>
          <p:nvPr/>
        </p:nvSpPr>
        <p:spPr>
          <a:xfrm>
            <a:off x="287655" y="90805"/>
            <a:ext cx="10062845" cy="398780"/>
          </a:xfrm>
          <a:prstGeom prst="rect">
            <a:avLst/>
          </a:prstGeom>
          <a:noFill/>
          <a:ln w="9525">
            <a:noFill/>
          </a:ln>
        </p:spPr>
        <p:txBody>
          <a:bodyPr wrap="square" anchor="t" anchorCtr="0">
            <a:spAutoFit/>
          </a:bodyPr>
          <a:lstStyle/>
          <a:p>
            <a:r>
              <a:rPr lang="en-US" altLang="en-GB" sz="2000" b="1" dirty="0">
                <a:solidFill>
                  <a:schemeClr val="bg1"/>
                </a:solidFill>
                <a:latin typeface="Microsoft YaHei" panose="020B0503020204020204" pitchFamily="34" charset="-122"/>
                <a:ea typeface="Microsoft YaHei" panose="020B0503020204020204" pitchFamily="34" charset="-122"/>
              </a:rPr>
              <a:t>Complaince; Recording Based</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pic>
        <p:nvPicPr>
          <p:cNvPr id="9" name="logo.png" descr="logo.png"/>
          <p:cNvPicPr>
            <a:picLocks noChangeAspect="1"/>
          </p:cNvPicPr>
          <p:nvPr/>
        </p:nvPicPr>
        <p:blipFill>
          <a:blip r:embed="rId1"/>
          <a:stretch>
            <a:fillRect/>
          </a:stretch>
        </p:blipFill>
        <p:spPr>
          <a:xfrm>
            <a:off x="10118725" y="5920740"/>
            <a:ext cx="1949450" cy="824230"/>
          </a:xfrm>
          <a:prstGeom prst="rect">
            <a:avLst/>
          </a:prstGeom>
          <a:ln w="12700">
            <a:miter lim="400000"/>
            <a:headEnd/>
            <a:tailEnd/>
          </a:ln>
        </p:spPr>
      </p:pic>
      <p:graphicFrame>
        <p:nvGraphicFramePr>
          <p:cNvPr id="5" name="Table 4"/>
          <p:cNvGraphicFramePr/>
          <p:nvPr/>
        </p:nvGraphicFramePr>
        <p:xfrm>
          <a:off x="190500" y="1929765"/>
          <a:ext cx="8746490" cy="4738370"/>
        </p:xfrm>
        <a:graphic>
          <a:graphicData uri="http://schemas.openxmlformats.org/drawingml/2006/table">
            <a:tbl>
              <a:tblPr firstRow="1" bandRow="1">
                <a:tableStyleId>{5C22544A-7EE6-4342-B048-85BDC9FD1C3A}</a:tableStyleId>
              </a:tblPr>
              <a:tblGrid>
                <a:gridCol w="367030"/>
                <a:gridCol w="367665"/>
                <a:gridCol w="440055"/>
                <a:gridCol w="406400"/>
                <a:gridCol w="753745"/>
                <a:gridCol w="1115695"/>
                <a:gridCol w="5295900"/>
              </a:tblGrid>
              <a:tr h="496570">
                <a:tc>
                  <a:txBody>
                    <a:bodyPr/>
                    <a:p>
                      <a:pPr indent="0" algn="ctr" fontAlgn="ctr">
                        <a:lnSpc>
                          <a:spcPct val="80000"/>
                        </a:lnSpc>
                        <a:buNone/>
                      </a:pPr>
                      <a:r>
                        <a:rPr lang="en-US" sz="1200" b="1">
                          <a:solidFill>
                            <a:schemeClr val="bg1"/>
                          </a:solidFill>
                          <a:latin typeface="Calibri" panose="020F0502020204030204" charset="-122"/>
                        </a:rPr>
                        <a:t>admin_name</a:t>
                      </a:r>
                      <a:endParaRPr lang="en-US" sz="1200" b="1">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c>
                  <a:txBody>
                    <a:bodyPr/>
                    <a:p>
                      <a:pPr indent="0" algn="ctr" fontAlgn="ctr">
                        <a:lnSpc>
                          <a:spcPct val="80000"/>
                        </a:lnSpc>
                        <a:buNone/>
                      </a:pPr>
                      <a:r>
                        <a:rPr lang="en-US" sz="1200" b="1">
                          <a:solidFill>
                            <a:schemeClr val="bg1"/>
                          </a:solidFill>
                          <a:latin typeface="Calibri" panose="020F0502020204030204" charset="-122"/>
                        </a:rPr>
                        <a:t>admin_phone</a:t>
                      </a:r>
                      <a:endParaRPr lang="en-US" sz="1200" b="1">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c>
                  <a:txBody>
                    <a:bodyPr/>
                    <a:p>
                      <a:pPr indent="0" algn="ctr" fontAlgn="ctr">
                        <a:lnSpc>
                          <a:spcPct val="80000"/>
                        </a:lnSpc>
                        <a:buNone/>
                      </a:pPr>
                      <a:r>
                        <a:rPr lang="en-US" sz="1200" b="1">
                          <a:solidFill>
                            <a:schemeClr val="bg1"/>
                          </a:solidFill>
                          <a:latin typeface="Calibri" panose="020F0502020204030204" charset="-122"/>
                        </a:rPr>
                        <a:t>user_name</a:t>
                      </a:r>
                      <a:endParaRPr lang="en-US" sz="1200" b="1">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c>
                  <a:txBody>
                    <a:bodyPr/>
                    <a:p>
                      <a:pPr indent="0" algn="ctr" fontAlgn="ctr">
                        <a:lnSpc>
                          <a:spcPct val="80000"/>
                        </a:lnSpc>
                        <a:buNone/>
                      </a:pPr>
                      <a:r>
                        <a:rPr lang="en-US" sz="1200" b="1">
                          <a:solidFill>
                            <a:schemeClr val="bg1"/>
                          </a:solidFill>
                          <a:latin typeface="Calibri" panose="020F0502020204030204" charset="-122"/>
                        </a:rPr>
                        <a:t>user_phone</a:t>
                      </a:r>
                      <a:endParaRPr lang="en-US" sz="1200" b="1">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c>
                  <a:txBody>
                    <a:bodyPr/>
                    <a:p>
                      <a:pPr indent="0" algn="ctr" fontAlgn="ctr">
                        <a:lnSpc>
                          <a:spcPct val="80000"/>
                        </a:lnSpc>
                        <a:buNone/>
                      </a:pPr>
                      <a:r>
                        <a:rPr lang="en-US" sz="1200" b="1">
                          <a:solidFill>
                            <a:schemeClr val="bg1"/>
                          </a:solidFill>
                          <a:latin typeface="Calibri" panose="020F0502020204030204" charset="-122"/>
                        </a:rPr>
                        <a:t>push_time</a:t>
                      </a:r>
                      <a:endParaRPr lang="en-US" sz="1200" b="1">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c>
                  <a:txBody>
                    <a:bodyPr/>
                    <a:p>
                      <a:pPr indent="0" algn="ctr" fontAlgn="ctr">
                        <a:lnSpc>
                          <a:spcPct val="80000"/>
                        </a:lnSpc>
                        <a:buNone/>
                      </a:pPr>
                      <a:r>
                        <a:rPr lang="en-US" sz="1200" b="1">
                          <a:solidFill>
                            <a:schemeClr val="bg1"/>
                          </a:solidFill>
                          <a:latin typeface="Calibri" panose="020F0502020204030204" charset="-122"/>
                        </a:rPr>
                        <a:t>brand_model</a:t>
                      </a:r>
                      <a:endParaRPr lang="en-US" sz="1200" b="1">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c>
                  <a:txBody>
                    <a:bodyPr/>
                    <a:p>
                      <a:pPr indent="0" algn="ctr" fontAlgn="ctr">
                        <a:lnSpc>
                          <a:spcPct val="80000"/>
                        </a:lnSpc>
                        <a:buNone/>
                      </a:pPr>
                      <a:r>
                        <a:rPr lang="en-US" sz="1200" b="1">
                          <a:solidFill>
                            <a:schemeClr val="bg1"/>
                          </a:solidFill>
                          <a:latin typeface="Calibri" panose="020F0502020204030204" charset="-122"/>
                        </a:rPr>
                        <a:t>content</a:t>
                      </a:r>
                      <a:endParaRPr lang="en-US" sz="1200" b="1">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r>
              <a:tr h="424180">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r>
                        <a:rPr lang="en-US" sz="1200" b="0">
                          <a:solidFill>
                            <a:srgbClr val="000000"/>
                          </a:solidFill>
                          <a:latin typeface="Calibri" panose="020F0502020204030204" charset="-122"/>
                        </a:rPr>
                        <a:t>2022-04-12 08:47:02</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Redmi M2006C3LG</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Pagi</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4180">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r>
                        <a:rPr lang="en-US" sz="1200" b="0">
                          <a:solidFill>
                            <a:srgbClr val="000000"/>
                          </a:solidFill>
                          <a:latin typeface="Calibri" panose="020F0502020204030204" charset="-122"/>
                        </a:rPr>
                        <a:t>2022-04-12 08:47:08</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Redmi M2006C3LG</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Dengan siapa?</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4180">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r>
                        <a:rPr lang="en-US" sz="1200" b="0">
                          <a:solidFill>
                            <a:srgbClr val="000000"/>
                          </a:solidFill>
                          <a:latin typeface="Calibri" panose="020F0502020204030204" charset="-122"/>
                        </a:rPr>
                        <a:t>2022-04-12 08:54:01</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Redmi M2006C3LG</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Baik pak, nnt konfirmasi lg aja ya pak ke saya. Moga2 dana nya ada secepatnya ya pak</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4180">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r>
                        <a:rPr lang="en-US" sz="1200" b="0">
                          <a:solidFill>
                            <a:srgbClr val="000000"/>
                          </a:solidFill>
                          <a:latin typeface="Calibri" panose="020F0502020204030204" charset="-122"/>
                        </a:rPr>
                        <a:t>2022-04-12 09:05:21</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Redmi M2006C3LG</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Ibu kenapa tidak dibayarkan kemaren</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4180">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r>
                        <a:rPr lang="en-US" sz="1200" b="0">
                          <a:solidFill>
                            <a:srgbClr val="000000"/>
                          </a:solidFill>
                          <a:latin typeface="Calibri" panose="020F0502020204030204" charset="-122"/>
                        </a:rPr>
                        <a:t>2022-04-12 09:05:28</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Redmi M2006C3LG</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Pagi bu</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13385">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0000"/>
                    </a:solidFill>
                  </a:tcPr>
                </a:tc>
                <a:tc>
                  <a:txBody>
                    <a:bodyPr/>
                    <a:p>
                      <a:pPr indent="0" algn="ctr">
                        <a:buNone/>
                      </a:pPr>
                      <a:r>
                        <a:rPr lang="en-US" sz="1200" b="0">
                          <a:solidFill>
                            <a:srgbClr val="000000"/>
                          </a:solidFill>
                          <a:latin typeface="Calibri" panose="020F0502020204030204" charset="-122"/>
                        </a:rPr>
                        <a:t>2022-04-12 09:08:54</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Redmi M2006C3LG</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200" b="0">
                          <a:solidFill>
                            <a:srgbClr val="000000"/>
                          </a:solidFill>
                          <a:latin typeface="Calibri" panose="020F0502020204030204" charset="-122"/>
                        </a:rPr>
                        <a:t>Kenapa masih ada kendala dengan dana bu?</a:t>
                      </a:r>
                      <a:endParaRPr lang="en-US" sz="12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6" name="Text Box 15"/>
          <p:cNvSpPr txBox="1"/>
          <p:nvPr/>
        </p:nvSpPr>
        <p:spPr>
          <a:xfrm>
            <a:off x="190500" y="1334135"/>
            <a:ext cx="4676775" cy="398780"/>
          </a:xfrm>
          <a:prstGeom prst="rect">
            <a:avLst/>
          </a:prstGeom>
          <a:noFill/>
        </p:spPr>
        <p:txBody>
          <a:bodyPr wrap="square" rtlCol="0" anchor="t">
            <a:spAutoFit/>
          </a:bodyPr>
          <a:p>
            <a:r>
              <a:rPr lang="en-US" altLang="en-GB" sz="2000" b="1" dirty="0">
                <a:solidFill>
                  <a:schemeClr val="accent1">
                    <a:lumMod val="50000"/>
                  </a:schemeClr>
                </a:solidFill>
                <a:ea typeface="Microsoft YaHei" panose="020B0503020204020204" pitchFamily="34" charset="-122"/>
                <a:cs typeface="Calibri" panose="020F0502020204030204" pitchFamily="34" charset="0"/>
                <a:sym typeface="+mn-ea"/>
              </a:rPr>
              <a:t>Whatsapp Record &amp; Track</a:t>
            </a:r>
            <a:endParaRPr lang="en-US" altLang="en-GB" sz="2000" b="1" dirty="0">
              <a:solidFill>
                <a:schemeClr val="accent1">
                  <a:lumMod val="50000"/>
                </a:schemeClr>
              </a:solidFill>
              <a:ea typeface="Microsoft YaHei" panose="020B0503020204020204" pitchFamily="34" charset="-122"/>
              <a:cs typeface="Calibri" panose="020F0502020204030204" pitchFamily="34" charset="0"/>
              <a:sym typeface="+mn-ea"/>
            </a:endParaRPr>
          </a:p>
        </p:txBody>
      </p:sp>
      <p:sp>
        <p:nvSpPr>
          <p:cNvPr id="15" name="矩形 49"/>
          <p:cNvSpPr/>
          <p:nvPr/>
        </p:nvSpPr>
        <p:spPr>
          <a:xfrm>
            <a:off x="9204960" y="1927225"/>
            <a:ext cx="2743835" cy="3046095"/>
          </a:xfrm>
          <a:prstGeom prst="rect">
            <a:avLst/>
          </a:prstGeom>
          <a:noFill/>
          <a:ln w="12700" cmpd="sng">
            <a:solidFill>
              <a:schemeClr val="tx1"/>
            </a:solidFill>
            <a:prstDash val="solid"/>
          </a:ln>
        </p:spPr>
        <p:txBody>
          <a:bodyPr wrap="square" anchor="t" anchorCtr="0">
            <a:spAutoFit/>
          </a:bodyPr>
          <a:p>
            <a:pPr algn="l"/>
            <a:r>
              <a:rPr lang="en-US" altLang="en-GB" sz="1200" b="1" dirty="0">
                <a:solidFill>
                  <a:srgbClr val="000000"/>
                </a:solidFill>
                <a:latin typeface="Microsoft YaHei" panose="020B0503020204020204" pitchFamily="34" charset="-122"/>
                <a:ea typeface="Microsoft YaHei" panose="020B0503020204020204" pitchFamily="34" charset="-122"/>
              </a:rPr>
              <a:t>Our Whatsapp system track :</a:t>
            </a:r>
            <a:endParaRPr lang="en-US" altLang="en-GB" sz="1200" b="1"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Agent who send the messages</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Customer who received the messages</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Content that our agent send to customer</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Handphone Brand</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Message delivery time</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endParaRPr lang="en-US" altLang="en-GB" sz="1200" b="1" dirty="0">
              <a:solidFill>
                <a:srgbClr val="000000"/>
              </a:solidFill>
              <a:latin typeface="Microsoft YaHei" panose="020B0503020204020204" pitchFamily="34" charset="-122"/>
              <a:ea typeface="Microsoft YaHei" panose="020B0503020204020204" pitchFamily="34" charset="-122"/>
            </a:endParaRPr>
          </a:p>
          <a:p>
            <a:pPr algn="l"/>
            <a:r>
              <a:rPr lang="en-US" altLang="en-GB" sz="1200" b="1" dirty="0">
                <a:solidFill>
                  <a:srgbClr val="000000"/>
                </a:solidFill>
                <a:latin typeface="Microsoft YaHei" panose="020B0503020204020204" pitchFamily="34" charset="-122"/>
                <a:ea typeface="Microsoft YaHei" panose="020B0503020204020204" pitchFamily="34" charset="-122"/>
              </a:rPr>
              <a:t>Advantages : </a:t>
            </a:r>
            <a:endParaRPr lang="en-US" altLang="en-GB" sz="1200" b="1"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With this whatsapp record we can minimize the number of complaints by taking action early when findings are obtained and before customers make a complaints</a:t>
            </a:r>
            <a:endParaRPr lang="en-US" altLang="en-GB" sz="1200" dirty="0">
              <a:solidFill>
                <a:srgbClr val="00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直角三角形 2"/>
          <p:cNvSpPr/>
          <p:nvPr/>
        </p:nvSpPr>
        <p:spPr>
          <a:xfrm flipV="1">
            <a:off x="0" y="20955"/>
            <a:ext cx="7329488" cy="3454400"/>
          </a:xfrm>
          <a:prstGeom prst="rtTriangl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文本框 25"/>
          <p:cNvSpPr txBox="1"/>
          <p:nvPr/>
        </p:nvSpPr>
        <p:spPr>
          <a:xfrm>
            <a:off x="287655" y="90805"/>
            <a:ext cx="10062845" cy="398780"/>
          </a:xfrm>
          <a:prstGeom prst="rect">
            <a:avLst/>
          </a:prstGeom>
          <a:noFill/>
          <a:ln w="9525">
            <a:noFill/>
          </a:ln>
        </p:spPr>
        <p:txBody>
          <a:bodyPr wrap="square" anchor="t" anchorCtr="0">
            <a:spAutoFit/>
          </a:bodyPr>
          <a:lstStyle/>
          <a:p>
            <a:r>
              <a:rPr lang="en-US" altLang="en-GB" sz="2000" b="1" dirty="0">
                <a:solidFill>
                  <a:schemeClr val="bg1"/>
                </a:solidFill>
                <a:latin typeface="Microsoft YaHei" panose="020B0503020204020204" pitchFamily="34" charset="-122"/>
                <a:ea typeface="Microsoft YaHei" panose="020B0503020204020204" pitchFamily="34" charset="-122"/>
              </a:rPr>
              <a:t>Complaince; Recording Based</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pic>
        <p:nvPicPr>
          <p:cNvPr id="9" name="logo.png" descr="logo.png"/>
          <p:cNvPicPr>
            <a:picLocks noChangeAspect="1"/>
          </p:cNvPicPr>
          <p:nvPr/>
        </p:nvPicPr>
        <p:blipFill>
          <a:blip r:embed="rId1"/>
          <a:stretch>
            <a:fillRect/>
          </a:stretch>
        </p:blipFill>
        <p:spPr>
          <a:xfrm>
            <a:off x="10118725" y="5920740"/>
            <a:ext cx="1949450" cy="824230"/>
          </a:xfrm>
          <a:prstGeom prst="rect">
            <a:avLst/>
          </a:prstGeom>
          <a:ln w="12700">
            <a:miter lim="400000"/>
            <a:headEnd/>
            <a:tailEnd/>
          </a:ln>
        </p:spPr>
      </p:pic>
      <p:sp>
        <p:nvSpPr>
          <p:cNvPr id="16" name="Text Box 15"/>
          <p:cNvSpPr txBox="1"/>
          <p:nvPr/>
        </p:nvSpPr>
        <p:spPr>
          <a:xfrm>
            <a:off x="447040" y="1651000"/>
            <a:ext cx="4676775" cy="398780"/>
          </a:xfrm>
          <a:prstGeom prst="rect">
            <a:avLst/>
          </a:prstGeom>
          <a:noFill/>
        </p:spPr>
        <p:txBody>
          <a:bodyPr wrap="square" rtlCol="0" anchor="t">
            <a:spAutoFit/>
          </a:bodyPr>
          <a:p>
            <a:r>
              <a:rPr lang="en-US" altLang="en-GB" sz="2000" b="1" dirty="0">
                <a:solidFill>
                  <a:schemeClr val="accent1">
                    <a:lumMod val="50000"/>
                  </a:schemeClr>
                </a:solidFill>
                <a:ea typeface="Microsoft YaHei" panose="020B0503020204020204" pitchFamily="34" charset="-122"/>
                <a:cs typeface="Calibri" panose="020F0502020204030204" pitchFamily="34" charset="0"/>
                <a:sym typeface="+mn-ea"/>
              </a:rPr>
              <a:t>Daily Phone Recording</a:t>
            </a:r>
            <a:endParaRPr lang="en-US" altLang="en-GB" sz="2000" b="1" dirty="0">
              <a:solidFill>
                <a:schemeClr val="accent1">
                  <a:lumMod val="50000"/>
                </a:schemeClr>
              </a:solidFill>
              <a:ea typeface="Microsoft YaHei" panose="020B0503020204020204" pitchFamily="34" charset="-122"/>
              <a:cs typeface="Calibri" panose="020F0502020204030204" pitchFamily="34" charset="0"/>
              <a:sym typeface="+mn-ea"/>
            </a:endParaRPr>
          </a:p>
        </p:txBody>
      </p:sp>
      <p:sp>
        <p:nvSpPr>
          <p:cNvPr id="15" name="矩形 49"/>
          <p:cNvSpPr/>
          <p:nvPr/>
        </p:nvSpPr>
        <p:spPr>
          <a:xfrm>
            <a:off x="8482965" y="2207895"/>
            <a:ext cx="3186430" cy="2676525"/>
          </a:xfrm>
          <a:prstGeom prst="rect">
            <a:avLst/>
          </a:prstGeom>
          <a:noFill/>
          <a:ln w="12700" cmpd="sng">
            <a:solidFill>
              <a:schemeClr val="tx1"/>
            </a:solidFill>
            <a:prstDash val="solid"/>
          </a:ln>
        </p:spPr>
        <p:txBody>
          <a:bodyPr wrap="square" anchor="t" anchorCtr="0">
            <a:spAutoFit/>
          </a:bodyPr>
          <a:p>
            <a:pPr algn="l"/>
            <a:r>
              <a:rPr lang="en-US" altLang="en-GB" sz="1200" b="1" dirty="0">
                <a:solidFill>
                  <a:srgbClr val="000000"/>
                </a:solidFill>
                <a:latin typeface="Microsoft YaHei" panose="020B0503020204020204" pitchFamily="34" charset="-122"/>
                <a:ea typeface="Microsoft YaHei" panose="020B0503020204020204" pitchFamily="34" charset="-122"/>
              </a:rPr>
              <a:t>Our Recording system track :</a:t>
            </a:r>
            <a:endParaRPr lang="en-US" altLang="en-GB" sz="1200" b="1"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Agent who Call the customer</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Content of the conversation between    the agent and the customer</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 Call Time &amp; Duration</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b="1" dirty="0">
                <a:solidFill>
                  <a:srgbClr val="000000"/>
                </a:solidFill>
                <a:latin typeface="Microsoft YaHei" panose="020B0503020204020204" pitchFamily="34" charset="-122"/>
                <a:ea typeface="Microsoft YaHei" panose="020B0503020204020204" pitchFamily="34" charset="-122"/>
              </a:rPr>
              <a:t>Advantages : </a:t>
            </a:r>
            <a:endParaRPr lang="en-US" altLang="en-GB" sz="1200" b="1"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With this Recording we have 2 advantages :</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1. Same as whatsapp we can take early action for the complaints</a:t>
            </a:r>
            <a:endParaRPr lang="en-US" altLang="en-GB" sz="1200" dirty="0">
              <a:solidFill>
                <a:srgbClr val="000000"/>
              </a:solidFill>
              <a:latin typeface="Microsoft YaHei" panose="020B0503020204020204" pitchFamily="34" charset="-122"/>
              <a:ea typeface="Microsoft YaHei" panose="020B0503020204020204" pitchFamily="34" charset="-122"/>
            </a:endParaRPr>
          </a:p>
          <a:p>
            <a:pPr algn="l"/>
            <a:r>
              <a:rPr lang="en-US" altLang="en-GB" sz="1200" dirty="0">
                <a:solidFill>
                  <a:srgbClr val="000000"/>
                </a:solidFill>
                <a:latin typeface="Microsoft YaHei" panose="020B0503020204020204" pitchFamily="34" charset="-122"/>
                <a:ea typeface="Microsoft YaHei" panose="020B0503020204020204" pitchFamily="34" charset="-122"/>
              </a:rPr>
              <a:t>2. we can assess the quality of collection agent in communicating with customer</a:t>
            </a:r>
            <a:endParaRPr lang="en-US" altLang="en-GB" sz="1200" dirty="0">
              <a:solidFill>
                <a:srgbClr val="000000"/>
              </a:solidFill>
              <a:latin typeface="Microsoft YaHei" panose="020B0503020204020204" pitchFamily="34" charset="-122"/>
              <a:ea typeface="Microsoft YaHei" panose="020B0503020204020204" pitchFamily="34" charset="-122"/>
            </a:endParaRPr>
          </a:p>
        </p:txBody>
      </p:sp>
      <p:graphicFrame>
        <p:nvGraphicFramePr>
          <p:cNvPr id="2" name="Table 1"/>
          <p:cNvGraphicFramePr/>
          <p:nvPr/>
        </p:nvGraphicFramePr>
        <p:xfrm>
          <a:off x="511810" y="2132330"/>
          <a:ext cx="7696835" cy="2827655"/>
        </p:xfrm>
        <a:graphic>
          <a:graphicData uri="http://schemas.openxmlformats.org/drawingml/2006/table">
            <a:tbl>
              <a:tblPr firstRow="1" bandRow="1">
                <a:tableStyleId>{5C22544A-7EE6-4342-B048-85BDC9FD1C3A}</a:tableStyleId>
              </a:tblPr>
              <a:tblGrid>
                <a:gridCol w="462280"/>
                <a:gridCol w="799465"/>
                <a:gridCol w="4488180"/>
                <a:gridCol w="854075"/>
                <a:gridCol w="1092835"/>
              </a:tblGrid>
              <a:tr h="454660">
                <a:tc>
                  <a:txBody>
                    <a:bodyPr/>
                    <a:p>
                      <a:pPr indent="0" algn="ctr">
                        <a:buNone/>
                      </a:pPr>
                      <a:r>
                        <a:rPr lang="en-US" sz="1300" b="0">
                          <a:solidFill>
                            <a:schemeClr val="bg1"/>
                          </a:solidFill>
                          <a:latin typeface="Calibri" panose="020F0502020204030204" charset="-122"/>
                        </a:rPr>
                        <a:t>user id</a:t>
                      </a:r>
                      <a:endParaRPr lang="en-US" sz="1300" b="0">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c>
                  <a:txBody>
                    <a:bodyPr/>
                    <a:p>
                      <a:pPr indent="0" algn="ctr">
                        <a:buNone/>
                      </a:pPr>
                      <a:r>
                        <a:rPr lang="en-US" sz="1300" b="0">
                          <a:solidFill>
                            <a:schemeClr val="bg1"/>
                          </a:solidFill>
                          <a:latin typeface="Calibri" panose="020F0502020204030204" charset="-122"/>
                        </a:rPr>
                        <a:t>Qc Name</a:t>
                      </a:r>
                      <a:endParaRPr lang="en-US" sz="1300" b="0">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c>
                  <a:txBody>
                    <a:bodyPr/>
                    <a:p>
                      <a:pPr indent="0" algn="ctr">
                        <a:buNone/>
                      </a:pPr>
                      <a:r>
                        <a:rPr lang="en-US" sz="1300" b="0">
                          <a:solidFill>
                            <a:schemeClr val="bg1"/>
                          </a:solidFill>
                          <a:latin typeface="Calibri" panose="020F0502020204030204" charset="-122"/>
                        </a:rPr>
                        <a:t>Inspection note</a:t>
                      </a:r>
                      <a:endParaRPr lang="en-US" sz="1300" b="0">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c>
                  <a:txBody>
                    <a:bodyPr/>
                    <a:p>
                      <a:pPr indent="0" algn="ctr">
                        <a:buNone/>
                      </a:pPr>
                      <a:r>
                        <a:rPr lang="en-US" sz="1300" b="0">
                          <a:solidFill>
                            <a:schemeClr val="bg1"/>
                          </a:solidFill>
                          <a:latin typeface="Calibri" panose="020F0502020204030204" charset="-122"/>
                        </a:rPr>
                        <a:t>user phone</a:t>
                      </a:r>
                      <a:endParaRPr lang="en-US" sz="1300" b="0">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c>
                  <a:txBody>
                    <a:bodyPr/>
                    <a:p>
                      <a:pPr indent="0" algn="ctr">
                        <a:buNone/>
                      </a:pPr>
                      <a:r>
                        <a:rPr lang="en-US" sz="1300" b="0">
                          <a:solidFill>
                            <a:schemeClr val="bg1"/>
                          </a:solidFill>
                          <a:latin typeface="Calibri" panose="020F0502020204030204" charset="-122"/>
                        </a:rPr>
                        <a:t>Agent Name</a:t>
                      </a:r>
                      <a:endParaRPr lang="en-US" sz="1300" b="0">
                        <a:solidFill>
                          <a:schemeClr val="bg1"/>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1">
                        <a:lumMod val="50000"/>
                      </a:schemeClr>
                    </a:solidFill>
                  </a:tcPr>
                </a:tc>
              </a:tr>
              <a:tr h="392430">
                <a:tc>
                  <a:txBody>
                    <a:bodyPr/>
                    <a:p>
                      <a:pPr indent="0" algn="ctr">
                        <a:buNone/>
                      </a:pPr>
                      <a:r>
                        <a:rPr lang="en-US" sz="1300" b="0">
                          <a:solidFill>
                            <a:srgbClr val="000000"/>
                          </a:solidFill>
                          <a:latin typeface="Calibri" panose="020F0502020204030204" charset="-122"/>
                        </a:rPr>
                        <a:t>94002</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Eny Sulistiowati</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ada komunikasi 2 arah, intonasi jelas, probing jelas, greetig bagus, tapi pada saat dc sedang probing, telp terputus</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081******8947</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Fanny Rahmasari</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6070">
                <a:tc>
                  <a:txBody>
                    <a:bodyPr/>
                    <a:p>
                      <a:pPr indent="0" algn="ctr">
                        <a:buNone/>
                      </a:pPr>
                      <a:r>
                        <a:rPr lang="en-US" sz="1300" b="0">
                          <a:solidFill>
                            <a:srgbClr val="000000"/>
                          </a:solidFill>
                          <a:latin typeface="Calibri" panose="020F0502020204030204" charset="-122"/>
                        </a:rPr>
                        <a:t>91841</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Eny Sulistiowati</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mailbox</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085******2039</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Fanny Rahmasari</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5275">
                <a:tc>
                  <a:txBody>
                    <a:bodyPr/>
                    <a:p>
                      <a:pPr indent="0" algn="ctr">
                        <a:buNone/>
                      </a:pPr>
                      <a:r>
                        <a:rPr lang="en-US" sz="1300" b="0">
                          <a:solidFill>
                            <a:srgbClr val="000000"/>
                          </a:solidFill>
                          <a:latin typeface="Calibri" panose="020F0502020204030204" charset="-122"/>
                        </a:rPr>
                        <a:t>132755</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Eny Sulistiowati</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Mailbox</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085******2569</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Fanny Rahmasari</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84480">
                <a:tc>
                  <a:txBody>
                    <a:bodyPr/>
                    <a:p>
                      <a:pPr indent="0" algn="ctr">
                        <a:buNone/>
                      </a:pPr>
                      <a:r>
                        <a:rPr lang="en-US" sz="1300" b="0">
                          <a:solidFill>
                            <a:srgbClr val="000000"/>
                          </a:solidFill>
                          <a:latin typeface="Calibri" panose="020F0502020204030204" charset="-122"/>
                        </a:rPr>
                        <a:t>61313</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Eny Sulistiowati</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greeting bagus, intonasi jelas, tapi pada saat dc sedang probing, ch lsg cut telp nya</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085******1112</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Fanny Rahmasari</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54355">
                <a:tc>
                  <a:txBody>
                    <a:bodyPr/>
                    <a:p>
                      <a:pPr indent="0" algn="ctr">
                        <a:buNone/>
                      </a:pPr>
                      <a:r>
                        <a:rPr lang="en-US" sz="1300" b="0">
                          <a:solidFill>
                            <a:srgbClr val="000000"/>
                          </a:solidFill>
                          <a:latin typeface="Calibri" panose="020F0502020204030204" charset="-122"/>
                        </a:rPr>
                        <a:t>95768</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Eny Sulistiowati</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ch sdh respon telp (halo halo) tapi dc tdk merespon</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085******9724</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300" b="0">
                          <a:solidFill>
                            <a:srgbClr val="000000"/>
                          </a:solidFill>
                          <a:latin typeface="Calibri" panose="020F0502020204030204" charset="-122"/>
                        </a:rPr>
                        <a:t>Fanny Rahmasari</a:t>
                      </a:r>
                      <a:endParaRPr lang="en-US" sz="1300" b="0">
                        <a:solidFill>
                          <a:srgbClr val="000000"/>
                        </a:solidFill>
                        <a:latin typeface="Calibri" panose="020F0502020204030204"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3A4F"/>
        </a:solidFill>
        <a:effectLst/>
      </p:bgPr>
    </p:bg>
    <p:spTree>
      <p:nvGrpSpPr>
        <p:cNvPr id="1" name=""/>
        <p:cNvGrpSpPr/>
        <p:nvPr/>
      </p:nvGrpSpPr>
      <p:grpSpPr>
        <a:xfrm>
          <a:off x="0" y="0"/>
          <a:ext cx="0" cy="0"/>
          <a:chOff x="0" y="0"/>
          <a:chExt cx="0" cy="0"/>
        </a:xfrm>
      </p:grpSpPr>
      <p:pic>
        <p:nvPicPr>
          <p:cNvPr id="6146" name="图片 6"/>
          <p:cNvPicPr>
            <a:picLocks noChangeAspect="1"/>
          </p:cNvPicPr>
          <p:nvPr/>
        </p:nvPicPr>
        <p:blipFill>
          <a:blip r:embed="rId1"/>
          <a:stretch>
            <a:fillRect/>
          </a:stretch>
        </p:blipFill>
        <p:spPr>
          <a:xfrm>
            <a:off x="-317" y="0"/>
            <a:ext cx="12193587" cy="6858000"/>
          </a:xfrm>
          <a:prstGeom prst="rect">
            <a:avLst/>
          </a:prstGeom>
          <a:noFill/>
          <a:ln w="9525">
            <a:noFill/>
          </a:ln>
        </p:spPr>
      </p:pic>
      <p:sp>
        <p:nvSpPr>
          <p:cNvPr id="8" name="直角三角形 7"/>
          <p:cNvSpPr/>
          <p:nvPr/>
        </p:nvSpPr>
        <p:spPr>
          <a:xfrm flipH="1" flipV="1">
            <a:off x="6594475" y="1879600"/>
            <a:ext cx="5597525" cy="4978400"/>
          </a:xfrm>
          <a:custGeom>
            <a:avLst/>
            <a:gdLst>
              <a:gd name="connsiteX0" fmla="*/ 0 w 5356225"/>
              <a:gd name="connsiteY0" fmla="*/ 3175000 h 3175000"/>
              <a:gd name="connsiteX1" fmla="*/ 0 w 5356225"/>
              <a:gd name="connsiteY1" fmla="*/ 0 h 3175000"/>
              <a:gd name="connsiteX2" fmla="*/ 5356225 w 5356225"/>
              <a:gd name="connsiteY2" fmla="*/ 3175000 h 3175000"/>
              <a:gd name="connsiteX3" fmla="*/ 0 w 5356225"/>
              <a:gd name="connsiteY3" fmla="*/ 3175000 h 3175000"/>
              <a:gd name="connsiteX0-1" fmla="*/ 0 w 5559425"/>
              <a:gd name="connsiteY0-2" fmla="*/ 3175000 h 3175000"/>
              <a:gd name="connsiteX1-3" fmla="*/ 0 w 5559425"/>
              <a:gd name="connsiteY1-4" fmla="*/ 0 h 3175000"/>
              <a:gd name="connsiteX2-5" fmla="*/ 5559425 w 5559425"/>
              <a:gd name="connsiteY2-6" fmla="*/ 3136900 h 3175000"/>
              <a:gd name="connsiteX3-7" fmla="*/ 0 w 5559425"/>
              <a:gd name="connsiteY3-8" fmla="*/ 3175000 h 3175000"/>
              <a:gd name="connsiteX0-9" fmla="*/ 0 w 5559425"/>
              <a:gd name="connsiteY0-10" fmla="*/ 4978400 h 4978400"/>
              <a:gd name="connsiteX1-11" fmla="*/ 0 w 5559425"/>
              <a:gd name="connsiteY1-12" fmla="*/ 0 h 4978400"/>
              <a:gd name="connsiteX2-13" fmla="*/ 5559425 w 5559425"/>
              <a:gd name="connsiteY2-14" fmla="*/ 3136900 h 4978400"/>
              <a:gd name="connsiteX3-15" fmla="*/ 0 w 5559425"/>
              <a:gd name="connsiteY3-16" fmla="*/ 4978400 h 4978400"/>
              <a:gd name="connsiteX0-17" fmla="*/ 0 w 5597525"/>
              <a:gd name="connsiteY0-18" fmla="*/ 4978400 h 4978400"/>
              <a:gd name="connsiteX1-19" fmla="*/ 0 w 5597525"/>
              <a:gd name="connsiteY1-20" fmla="*/ 0 h 4978400"/>
              <a:gd name="connsiteX2-21" fmla="*/ 5597525 w 5597525"/>
              <a:gd name="connsiteY2-22" fmla="*/ 3136900 h 4978400"/>
              <a:gd name="connsiteX3-23" fmla="*/ 0 w 5597525"/>
              <a:gd name="connsiteY3-24" fmla="*/ 4978400 h 4978400"/>
            </a:gdLst>
            <a:ahLst/>
            <a:cxnLst>
              <a:cxn ang="0">
                <a:pos x="connsiteX0-1" y="connsiteY0-2"/>
              </a:cxn>
              <a:cxn ang="0">
                <a:pos x="connsiteX1-3" y="connsiteY1-4"/>
              </a:cxn>
              <a:cxn ang="0">
                <a:pos x="connsiteX2-5" y="connsiteY2-6"/>
              </a:cxn>
              <a:cxn ang="0">
                <a:pos x="connsiteX3-7" y="connsiteY3-8"/>
              </a:cxn>
            </a:cxnLst>
            <a:rect l="l" t="t" r="r" b="b"/>
            <a:pathLst>
              <a:path w="5597525" h="4978400">
                <a:moveTo>
                  <a:pt x="0" y="4978400"/>
                </a:moveTo>
                <a:lnTo>
                  <a:pt x="0" y="0"/>
                </a:lnTo>
                <a:lnTo>
                  <a:pt x="5597525" y="3136900"/>
                </a:lnTo>
                <a:lnTo>
                  <a:pt x="0" y="4978400"/>
                </a:lnTo>
                <a:close/>
              </a:path>
            </a:pathLst>
          </a:custGeom>
          <a:solidFill>
            <a:srgbClr val="C000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等腰三角形 9"/>
          <p:cNvSpPr/>
          <p:nvPr/>
        </p:nvSpPr>
        <p:spPr>
          <a:xfrm rot="16200000">
            <a:off x="9232900" y="2451100"/>
            <a:ext cx="781050" cy="673100"/>
          </a:xfrm>
          <a:prstGeom prst="triangle">
            <a:avLst/>
          </a:prstGeom>
          <a:solidFill>
            <a:srgbClr val="1B98B6">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等腰三角形 10"/>
          <p:cNvSpPr/>
          <p:nvPr/>
        </p:nvSpPr>
        <p:spPr>
          <a:xfrm rot="16200000">
            <a:off x="10129044" y="3015456"/>
            <a:ext cx="377825" cy="325438"/>
          </a:xfrm>
          <a:prstGeom prst="triangle">
            <a:avLst/>
          </a:prstGeom>
          <a:solidFill>
            <a:srgbClr val="6CDAE9">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等腰三角形 11"/>
          <p:cNvSpPr/>
          <p:nvPr/>
        </p:nvSpPr>
        <p:spPr>
          <a:xfrm rot="16200000">
            <a:off x="10568781" y="2637631"/>
            <a:ext cx="377825" cy="325438"/>
          </a:xfrm>
          <a:prstGeom prst="triangle">
            <a:avLst/>
          </a:prstGeom>
          <a:solidFill>
            <a:srgbClr val="F9DA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等腰三角形 12"/>
          <p:cNvSpPr/>
          <p:nvPr/>
        </p:nvSpPr>
        <p:spPr>
          <a:xfrm rot="16200000">
            <a:off x="10449719" y="3410744"/>
            <a:ext cx="615950" cy="531813"/>
          </a:xfrm>
          <a:prstGeom prst="triangle">
            <a:avLst/>
          </a:prstGeom>
          <a:solidFill>
            <a:srgbClr val="6CDAE9">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等腰三角形 13"/>
          <p:cNvSpPr/>
          <p:nvPr/>
        </p:nvSpPr>
        <p:spPr>
          <a:xfrm rot="16200000">
            <a:off x="11028363" y="2870200"/>
            <a:ext cx="414338" cy="357188"/>
          </a:xfrm>
          <a:prstGeom prst="triangle">
            <a:avLst/>
          </a:prstGeom>
          <a:solidFill>
            <a:srgbClr val="FF000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153" name="文本框 14"/>
          <p:cNvSpPr txBox="1"/>
          <p:nvPr/>
        </p:nvSpPr>
        <p:spPr>
          <a:xfrm>
            <a:off x="866775" y="1688783"/>
            <a:ext cx="2454275" cy="708025"/>
          </a:xfrm>
          <a:prstGeom prst="rect">
            <a:avLst/>
          </a:prstGeom>
          <a:noFill/>
          <a:ln w="9525">
            <a:noFill/>
          </a:ln>
        </p:spPr>
        <p:txBody>
          <a:bodyPr anchor="t" anchorCtr="0">
            <a:spAutoFit/>
          </a:bodyPr>
          <a:lstStyle/>
          <a:p>
            <a:r>
              <a:rPr lang="en-US" altLang="zh-CN" sz="4000" dirty="0">
                <a:solidFill>
                  <a:schemeClr val="bg1"/>
                </a:solidFill>
                <a:latin typeface="Impact" panose="020B0806030902050204" pitchFamily="34" charset="0"/>
                <a:ea typeface="文鼎霹雳体" pitchFamily="33" charset="-122"/>
              </a:rPr>
              <a:t>CONTENTS</a:t>
            </a:r>
            <a:endParaRPr lang="zh-CN" altLang="en-US" sz="4000" dirty="0">
              <a:solidFill>
                <a:schemeClr val="bg1"/>
              </a:solidFill>
              <a:latin typeface="Impact" panose="020B0806030902050204" pitchFamily="34" charset="0"/>
              <a:ea typeface="文鼎霹雳体" pitchFamily="33" charset="-122"/>
            </a:endParaRPr>
          </a:p>
        </p:txBody>
      </p:sp>
      <p:cxnSp>
        <p:nvCxnSpPr>
          <p:cNvPr id="17" name="直接连接符 16"/>
          <p:cNvCxnSpPr/>
          <p:nvPr/>
        </p:nvCxnSpPr>
        <p:spPr>
          <a:xfrm>
            <a:off x="3194050" y="1863725"/>
            <a:ext cx="0" cy="3778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55" name="文本框 18"/>
          <p:cNvSpPr txBox="1"/>
          <p:nvPr/>
        </p:nvSpPr>
        <p:spPr>
          <a:xfrm>
            <a:off x="1477963" y="2959735"/>
            <a:ext cx="2084387" cy="460375"/>
          </a:xfrm>
          <a:prstGeom prst="rect">
            <a:avLst/>
          </a:prstGeom>
          <a:noFill/>
          <a:ln w="9525">
            <a:noFill/>
          </a:ln>
        </p:spPr>
        <p:txBody>
          <a:bodyPr anchor="t" anchorCtr="0">
            <a:spAutoFit/>
          </a:bodyPr>
          <a:lstStyle/>
          <a:p>
            <a:r>
              <a:rPr lang="en-GB" altLang="zh-CN" sz="2400" b="1" dirty="0">
                <a:solidFill>
                  <a:schemeClr val="bg1"/>
                </a:solidFill>
                <a:latin typeface="Microsoft YaHei" panose="020B0503020204020204" pitchFamily="34" charset="-122"/>
                <a:ea typeface="Microsoft YaHei" panose="020B0503020204020204" pitchFamily="34" charset="-122"/>
              </a:rPr>
              <a:t>Who we are?</a:t>
            </a:r>
            <a:endParaRPr lang="en-GB" altLang="zh-CN" sz="2400" b="1" dirty="0">
              <a:solidFill>
                <a:schemeClr val="bg1"/>
              </a:solidFill>
              <a:latin typeface="Microsoft YaHei" panose="020B0503020204020204" pitchFamily="34" charset="-122"/>
              <a:ea typeface="Microsoft YaHei" panose="020B0503020204020204" pitchFamily="34" charset="-122"/>
            </a:endParaRPr>
          </a:p>
        </p:txBody>
      </p:sp>
      <p:sp>
        <p:nvSpPr>
          <p:cNvPr id="20" name="等腰三角形 19"/>
          <p:cNvSpPr/>
          <p:nvPr/>
        </p:nvSpPr>
        <p:spPr>
          <a:xfrm rot="5400000">
            <a:off x="982186" y="2985611"/>
            <a:ext cx="409575" cy="354013"/>
          </a:xfrm>
          <a:prstGeom prst="triangle">
            <a:avLst/>
          </a:prstGeom>
          <a:solidFill>
            <a:srgbClr val="6CD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Content Placeholder 1" descr="Logo Debito"/>
          <p:cNvPicPr>
            <a:picLocks noGrp="1" noChangeAspect="1"/>
          </p:cNvPicPr>
          <p:nvPr>
            <p:ph idx="1"/>
          </p:nvPr>
        </p:nvPicPr>
        <p:blipFill>
          <a:blip r:embed="rId2"/>
          <a:stretch>
            <a:fillRect/>
          </a:stretch>
        </p:blipFill>
        <p:spPr>
          <a:xfrm>
            <a:off x="105410" y="5873750"/>
            <a:ext cx="1956435" cy="828040"/>
          </a:xfrm>
          <a:prstGeom prst="rect">
            <a:avLst/>
          </a:prstGeom>
        </p:spPr>
      </p:pic>
      <p:sp>
        <p:nvSpPr>
          <p:cNvPr id="4" name="文本框 22"/>
          <p:cNvSpPr txBox="1"/>
          <p:nvPr/>
        </p:nvSpPr>
        <p:spPr>
          <a:xfrm>
            <a:off x="1478280" y="5483225"/>
            <a:ext cx="4361180" cy="460375"/>
          </a:xfrm>
          <a:prstGeom prst="rect">
            <a:avLst/>
          </a:prstGeom>
          <a:noFill/>
          <a:ln w="9525">
            <a:noFill/>
          </a:ln>
        </p:spPr>
        <p:txBody>
          <a:bodyPr wrap="square" anchor="t" anchorCtr="0">
            <a:spAutoFit/>
          </a:bodyPr>
          <a:lstStyle/>
          <a:p>
            <a:r>
              <a:rPr lang="en-GB" altLang="zh-CN" sz="2400" b="1" dirty="0">
                <a:solidFill>
                  <a:schemeClr val="bg1"/>
                </a:solidFill>
                <a:latin typeface="Microsoft YaHei" panose="020B0503020204020204" pitchFamily="34" charset="-122"/>
                <a:ea typeface="Microsoft YaHei" panose="020B0503020204020204" pitchFamily="34" charset="-122"/>
              </a:rPr>
              <a:t>Our Office</a:t>
            </a:r>
            <a:endParaRPr lang="en-GB" altLang="zh-CN" sz="2400" b="1" dirty="0">
              <a:solidFill>
                <a:schemeClr val="bg1"/>
              </a:solidFill>
              <a:latin typeface="Microsoft YaHei" panose="020B0503020204020204" pitchFamily="34" charset="-122"/>
              <a:ea typeface="Microsoft YaHei" panose="020B0503020204020204" pitchFamily="34" charset="-122"/>
            </a:endParaRPr>
          </a:p>
        </p:txBody>
      </p:sp>
      <p:sp>
        <p:nvSpPr>
          <p:cNvPr id="5" name="等腰三角形 23"/>
          <p:cNvSpPr/>
          <p:nvPr/>
        </p:nvSpPr>
        <p:spPr>
          <a:xfrm rot="5400000">
            <a:off x="982186" y="5545296"/>
            <a:ext cx="409575" cy="35401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文本框 22"/>
          <p:cNvSpPr txBox="1"/>
          <p:nvPr/>
        </p:nvSpPr>
        <p:spPr>
          <a:xfrm>
            <a:off x="1478280" y="3603625"/>
            <a:ext cx="4361180" cy="460375"/>
          </a:xfrm>
          <a:prstGeom prst="rect">
            <a:avLst/>
          </a:prstGeom>
          <a:noFill/>
          <a:ln w="9525">
            <a:noFill/>
          </a:ln>
        </p:spPr>
        <p:txBody>
          <a:bodyPr wrap="square" anchor="t" anchorCtr="0">
            <a:spAutoFit/>
          </a:bodyPr>
          <a:p>
            <a:r>
              <a:rPr lang="en-US" altLang="en-GB" sz="2400" b="1" dirty="0">
                <a:solidFill>
                  <a:schemeClr val="bg1"/>
                </a:solidFill>
                <a:latin typeface="Microsoft YaHei" panose="020B0503020204020204" pitchFamily="34" charset="-122"/>
                <a:ea typeface="Microsoft YaHei" panose="020B0503020204020204" pitchFamily="34" charset="-122"/>
              </a:rPr>
              <a:t>Technology</a:t>
            </a:r>
            <a:endParaRPr lang="en-US" altLang="en-GB" sz="2400" b="1" dirty="0">
              <a:solidFill>
                <a:schemeClr val="bg1"/>
              </a:solidFill>
              <a:latin typeface="Microsoft YaHei" panose="020B0503020204020204" pitchFamily="34" charset="-122"/>
              <a:ea typeface="Microsoft YaHei" panose="020B0503020204020204" pitchFamily="34" charset="-122"/>
            </a:endParaRPr>
          </a:p>
        </p:txBody>
      </p:sp>
      <p:sp>
        <p:nvSpPr>
          <p:cNvPr id="6" name="等腰三角形 23"/>
          <p:cNvSpPr/>
          <p:nvPr/>
        </p:nvSpPr>
        <p:spPr>
          <a:xfrm rot="5400000">
            <a:off x="982186" y="3675856"/>
            <a:ext cx="409575" cy="35401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文本框 22"/>
          <p:cNvSpPr txBox="1"/>
          <p:nvPr/>
        </p:nvSpPr>
        <p:spPr>
          <a:xfrm>
            <a:off x="1478280" y="4891405"/>
            <a:ext cx="4361180" cy="460375"/>
          </a:xfrm>
          <a:prstGeom prst="rect">
            <a:avLst/>
          </a:prstGeom>
          <a:noFill/>
          <a:ln w="9525">
            <a:noFill/>
          </a:ln>
        </p:spPr>
        <p:txBody>
          <a:bodyPr wrap="square" anchor="t" anchorCtr="0">
            <a:spAutoFit/>
          </a:bodyPr>
          <a:p>
            <a:r>
              <a:rPr lang="en-GB" altLang="zh-CN" sz="2400" b="1" dirty="0">
                <a:solidFill>
                  <a:schemeClr val="bg1"/>
                </a:solidFill>
                <a:latin typeface="Microsoft YaHei" panose="020B0503020204020204" pitchFamily="34" charset="-122"/>
                <a:ea typeface="Microsoft YaHei" panose="020B0503020204020204" pitchFamily="34" charset="-122"/>
              </a:rPr>
              <a:t>Services</a:t>
            </a:r>
            <a:endParaRPr lang="en-GB" altLang="zh-CN" sz="2400" b="1" dirty="0">
              <a:solidFill>
                <a:schemeClr val="bg1"/>
              </a:solidFill>
              <a:latin typeface="Microsoft YaHei" panose="020B0503020204020204" pitchFamily="34" charset="-122"/>
              <a:ea typeface="Microsoft YaHei" panose="020B0503020204020204" pitchFamily="34" charset="-122"/>
            </a:endParaRPr>
          </a:p>
        </p:txBody>
      </p:sp>
      <p:sp>
        <p:nvSpPr>
          <p:cNvPr id="9" name="等腰三角形 23"/>
          <p:cNvSpPr/>
          <p:nvPr/>
        </p:nvSpPr>
        <p:spPr>
          <a:xfrm rot="5400000">
            <a:off x="982186" y="4922361"/>
            <a:ext cx="409575" cy="354013"/>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文本框 22"/>
          <p:cNvSpPr txBox="1"/>
          <p:nvPr/>
        </p:nvSpPr>
        <p:spPr>
          <a:xfrm>
            <a:off x="1478280" y="4247515"/>
            <a:ext cx="4361180" cy="460375"/>
          </a:xfrm>
          <a:prstGeom prst="rect">
            <a:avLst/>
          </a:prstGeom>
          <a:noFill/>
          <a:ln w="9525">
            <a:noFill/>
          </a:ln>
        </p:spPr>
        <p:txBody>
          <a:bodyPr wrap="square" anchor="t" anchorCtr="0">
            <a:spAutoFit/>
          </a:bodyPr>
          <a:p>
            <a:r>
              <a:rPr lang="en-US" altLang="en-GB" sz="2400" b="1" dirty="0">
                <a:solidFill>
                  <a:schemeClr val="bg1"/>
                </a:solidFill>
                <a:latin typeface="Microsoft YaHei" panose="020B0503020204020204" pitchFamily="34" charset="-122"/>
                <a:ea typeface="Microsoft YaHei" panose="020B0503020204020204" pitchFamily="34" charset="-122"/>
              </a:rPr>
              <a:t>Strategy</a:t>
            </a:r>
            <a:endParaRPr lang="en-US" altLang="en-GB" sz="2400" b="1" dirty="0">
              <a:solidFill>
                <a:schemeClr val="bg1"/>
              </a:solidFill>
              <a:latin typeface="Microsoft YaHei" panose="020B0503020204020204" pitchFamily="34" charset="-122"/>
              <a:ea typeface="Microsoft YaHei" panose="020B0503020204020204" pitchFamily="34" charset="-122"/>
            </a:endParaRPr>
          </a:p>
        </p:txBody>
      </p:sp>
      <p:sp>
        <p:nvSpPr>
          <p:cNvPr id="16" name="等腰三角形 23"/>
          <p:cNvSpPr/>
          <p:nvPr/>
        </p:nvSpPr>
        <p:spPr>
          <a:xfrm rot="5400000">
            <a:off x="982186" y="4299426"/>
            <a:ext cx="409575" cy="354013"/>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任意多边形 23"/>
          <p:cNvSpPr/>
          <p:nvPr/>
        </p:nvSpPr>
        <p:spPr>
          <a:xfrm>
            <a:off x="0" y="0"/>
            <a:ext cx="12192000" cy="6858000"/>
          </a:xfrm>
          <a:custGeom>
            <a:avLst/>
            <a:gdLst>
              <a:gd name="connsiteX0" fmla="*/ 0 w 12191999"/>
              <a:gd name="connsiteY0" fmla="*/ 0 h 6858000"/>
              <a:gd name="connsiteX1" fmla="*/ 12191999 w 12191999"/>
              <a:gd name="connsiteY1" fmla="*/ 568584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5685840"/>
                </a:lnTo>
                <a:lnTo>
                  <a:pt x="12191999" y="6858000"/>
                </a:lnTo>
                <a:lnTo>
                  <a:pt x="0" y="6858000"/>
                </a:lnTo>
                <a:close/>
              </a:path>
            </a:pathLst>
          </a:custGeom>
          <a:solidFill>
            <a:srgbClr val="1CA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直角三角形 24"/>
          <p:cNvSpPr/>
          <p:nvPr/>
        </p:nvSpPr>
        <p:spPr>
          <a:xfrm rot="5400000">
            <a:off x="0" y="0"/>
            <a:ext cx="2838450" cy="2838450"/>
          </a:xfrm>
          <a:prstGeom prst="rtTriangle">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3" name="文本框 25"/>
          <p:cNvSpPr txBox="1"/>
          <p:nvPr/>
        </p:nvSpPr>
        <p:spPr>
          <a:xfrm>
            <a:off x="377825" y="3293110"/>
            <a:ext cx="9438640" cy="706755"/>
          </a:xfrm>
          <a:prstGeom prst="rect">
            <a:avLst/>
          </a:prstGeom>
          <a:noFill/>
          <a:ln w="9525">
            <a:noFill/>
          </a:ln>
        </p:spPr>
        <p:txBody>
          <a:bodyPr wrap="square" anchor="t" anchorCtr="0">
            <a:spAutoFit/>
          </a:bodyPr>
          <a:lstStyle/>
          <a:p>
            <a:r>
              <a:rPr lang="en-US" altLang="zh-CN" sz="4000" b="1" dirty="0">
                <a:solidFill>
                  <a:schemeClr val="bg1"/>
                </a:solidFill>
                <a:latin typeface="Microsoft YaHei" panose="020B0503020204020204" pitchFamily="34" charset="-122"/>
                <a:ea typeface="Microsoft YaHei" panose="020B0503020204020204" pitchFamily="34" charset="-122"/>
              </a:rPr>
              <a:t>04 </a:t>
            </a:r>
            <a:r>
              <a:rPr lang="en-GB" altLang="zh-CN" sz="4000" b="1" dirty="0">
                <a:solidFill>
                  <a:schemeClr val="bg1"/>
                </a:solidFill>
                <a:latin typeface="Microsoft YaHei" panose="020B0503020204020204" pitchFamily="34" charset="-122"/>
                <a:ea typeface="Microsoft YaHei" panose="020B0503020204020204" pitchFamily="34" charset="-122"/>
              </a:rPr>
              <a:t>Services </a:t>
            </a:r>
            <a:endParaRPr lang="en-GB" altLang="zh-CN" sz="4000" b="1" dirty="0">
              <a:solidFill>
                <a:schemeClr val="bg1"/>
              </a:solidFill>
              <a:latin typeface="Microsoft YaHei" panose="020B0503020204020204" pitchFamily="34" charset="-122"/>
              <a:ea typeface="Microsoft YaHei" panose="020B0503020204020204" pitchFamily="34" charset="-122"/>
            </a:endParaRPr>
          </a:p>
        </p:txBody>
      </p:sp>
      <p:cxnSp>
        <p:nvCxnSpPr>
          <p:cNvPr id="28" name="直接连接符 27"/>
          <p:cNvCxnSpPr/>
          <p:nvPr/>
        </p:nvCxnSpPr>
        <p:spPr>
          <a:xfrm>
            <a:off x="503555" y="3999865"/>
            <a:ext cx="3911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275" name="文本框 30"/>
          <p:cNvSpPr txBox="1"/>
          <p:nvPr/>
        </p:nvSpPr>
        <p:spPr>
          <a:xfrm>
            <a:off x="503238" y="4124643"/>
            <a:ext cx="4011612" cy="583565"/>
          </a:xfrm>
          <a:prstGeom prst="rect">
            <a:avLst/>
          </a:prstGeom>
          <a:noFill/>
          <a:ln w="9525">
            <a:noFill/>
          </a:ln>
        </p:spPr>
        <p:txBody>
          <a:bodyPr anchor="t" anchorCtr="0">
            <a:spAutoFit/>
          </a:bodyPr>
          <a:lstStyle/>
          <a:p>
            <a:pPr algn="just"/>
            <a:r>
              <a:rPr lang="en-GB" altLang="zh-CN" sz="1600" dirty="0">
                <a:solidFill>
                  <a:schemeClr val="bg1"/>
                </a:solidFill>
                <a:latin typeface="Microsoft YaHei" panose="020B0503020204020204" pitchFamily="34" charset="-122"/>
                <a:ea typeface="Microsoft YaHei" panose="020B0503020204020204" pitchFamily="34" charset="-122"/>
              </a:rPr>
              <a:t>We are providing a better solution with reachable price</a:t>
            </a:r>
            <a:endParaRPr lang="en-GB"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9" name="logo.png" descr="logo.png"/>
          <p:cNvPicPr>
            <a:picLocks noGrp="1" noChangeAspect="1"/>
          </p:cNvPicPr>
          <p:nvPr>
            <p:ph idx="1"/>
          </p:nvPr>
        </p:nvPicPr>
        <p:blipFill>
          <a:blip r:embed="rId1"/>
          <a:stretch>
            <a:fillRect/>
          </a:stretch>
        </p:blipFill>
        <p:spPr>
          <a:xfrm>
            <a:off x="8747125" y="183515"/>
            <a:ext cx="3185795" cy="1346835"/>
          </a:xfrm>
          <a:prstGeom prst="rect">
            <a:avLst/>
          </a:prstGeom>
          <a:ln w="12700">
            <a:miter lim="4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flipV="1">
            <a:off x="0" y="0"/>
            <a:ext cx="7329488" cy="3454400"/>
          </a:xfrm>
          <a:prstGeom prst="rtTriangl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rot="16200000" flipV="1">
            <a:off x="-1386681" y="1386681"/>
            <a:ext cx="5748338" cy="2974975"/>
          </a:xfrm>
          <a:custGeom>
            <a:avLst/>
            <a:gdLst>
              <a:gd name="connsiteX0" fmla="*/ 0 w 5747657"/>
              <a:gd name="connsiteY0" fmla="*/ 2946400 h 2946400"/>
              <a:gd name="connsiteX1" fmla="*/ 0 w 5747657"/>
              <a:gd name="connsiteY1" fmla="*/ 0 h 2946400"/>
              <a:gd name="connsiteX2" fmla="*/ 5747657 w 5747657"/>
              <a:gd name="connsiteY2" fmla="*/ 2946400 h 2946400"/>
              <a:gd name="connsiteX3" fmla="*/ 0 w 5747657"/>
              <a:gd name="connsiteY3" fmla="*/ 2946400 h 2946400"/>
              <a:gd name="connsiteX0-1" fmla="*/ 0 w 5747657"/>
              <a:gd name="connsiteY0-2" fmla="*/ 2975428 h 2975428"/>
              <a:gd name="connsiteX1-3" fmla="*/ 1146627 w 5747657"/>
              <a:gd name="connsiteY1-4" fmla="*/ 0 h 2975428"/>
              <a:gd name="connsiteX2-5" fmla="*/ 5747657 w 5747657"/>
              <a:gd name="connsiteY2-6" fmla="*/ 2975428 h 2975428"/>
              <a:gd name="connsiteX3-7" fmla="*/ 0 w 5747657"/>
              <a:gd name="connsiteY3-8" fmla="*/ 2975428 h 2975428"/>
            </a:gdLst>
            <a:ahLst/>
            <a:cxnLst>
              <a:cxn ang="0">
                <a:pos x="connsiteX0-1" y="connsiteY0-2"/>
              </a:cxn>
              <a:cxn ang="0">
                <a:pos x="connsiteX1-3" y="connsiteY1-4"/>
              </a:cxn>
              <a:cxn ang="0">
                <a:pos x="connsiteX2-5" y="connsiteY2-6"/>
              </a:cxn>
              <a:cxn ang="0">
                <a:pos x="connsiteX3-7" y="connsiteY3-8"/>
              </a:cxn>
            </a:cxnLst>
            <a:rect l="l" t="t" r="r" b="b"/>
            <a:pathLst>
              <a:path w="5747657" h="2975428">
                <a:moveTo>
                  <a:pt x="0" y="2975428"/>
                </a:moveTo>
                <a:lnTo>
                  <a:pt x="1146627" y="0"/>
                </a:lnTo>
                <a:lnTo>
                  <a:pt x="5747657" y="2975428"/>
                </a:lnTo>
                <a:lnTo>
                  <a:pt x="0" y="2975428"/>
                </a:lnTo>
                <a:close/>
              </a:path>
            </a:pathLst>
          </a:cu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626" name="文本框 25"/>
          <p:cNvSpPr txBox="1"/>
          <p:nvPr/>
        </p:nvSpPr>
        <p:spPr>
          <a:xfrm>
            <a:off x="287655" y="90805"/>
            <a:ext cx="4879975" cy="398780"/>
          </a:xfrm>
          <a:prstGeom prst="rect">
            <a:avLst/>
          </a:prstGeom>
          <a:noFill/>
          <a:ln w="9525">
            <a:noFill/>
          </a:ln>
        </p:spPr>
        <p:txBody>
          <a:bodyPr wrap="square" anchor="t" anchorCtr="0">
            <a:spAutoFit/>
          </a:bodyPr>
          <a:lstStyle/>
          <a:p>
            <a:r>
              <a:rPr lang="en-GB" altLang="zh-CN" sz="2000" b="1" dirty="0">
                <a:solidFill>
                  <a:schemeClr val="bg1"/>
                </a:solidFill>
                <a:latin typeface="Microsoft YaHei" panose="020B0503020204020204" pitchFamily="34" charset="-122"/>
                <a:ea typeface="Microsoft YaHei" panose="020B0503020204020204" pitchFamily="34" charset="-122"/>
              </a:rPr>
              <a:t>Our process to handle your data</a:t>
            </a:r>
            <a:endParaRPr lang="en-GB" altLang="zh-CN" sz="2000" b="1" dirty="0">
              <a:solidFill>
                <a:schemeClr val="bg1"/>
              </a:solidFill>
              <a:latin typeface="Microsoft YaHei" panose="020B0503020204020204" pitchFamily="34" charset="-122"/>
              <a:ea typeface="Microsoft YaHei" panose="020B0503020204020204" pitchFamily="34" charset="-122"/>
            </a:endParaRPr>
          </a:p>
        </p:txBody>
      </p:sp>
      <p:pic>
        <p:nvPicPr>
          <p:cNvPr id="26627" name="图片 26"/>
          <p:cNvPicPr>
            <a:picLocks noChangeAspect="1"/>
          </p:cNvPicPr>
          <p:nvPr/>
        </p:nvPicPr>
        <p:blipFill>
          <a:blip r:embed="rId1"/>
          <a:srcRect b="10287"/>
          <a:stretch>
            <a:fillRect/>
          </a:stretch>
        </p:blipFill>
        <p:spPr>
          <a:xfrm>
            <a:off x="3475355" y="4451985"/>
            <a:ext cx="5240655" cy="2420620"/>
          </a:xfrm>
          <a:prstGeom prst="rect">
            <a:avLst/>
          </a:prstGeom>
          <a:noFill/>
          <a:ln w="9525">
            <a:noFill/>
          </a:ln>
        </p:spPr>
      </p:pic>
      <p:sp>
        <p:nvSpPr>
          <p:cNvPr id="26628" name="TextBox 6"/>
          <p:cNvSpPr txBox="1"/>
          <p:nvPr/>
        </p:nvSpPr>
        <p:spPr>
          <a:xfrm>
            <a:off x="1476375" y="4235768"/>
            <a:ext cx="1774825" cy="810260"/>
          </a:xfrm>
          <a:prstGeom prst="rect">
            <a:avLst/>
          </a:prstGeom>
          <a:noFill/>
          <a:ln w="9525">
            <a:noFill/>
          </a:ln>
        </p:spPr>
        <p:txBody>
          <a:bodyPr anchor="t" anchorCtr="0">
            <a:spAutoFit/>
          </a:bodyPr>
          <a:lstStyle/>
          <a:p>
            <a:pPr algn="ctr">
              <a:lnSpc>
                <a:spcPct val="130000"/>
              </a:lnSpc>
              <a:buFont typeface="Arial" panose="020B0604020202020204" pitchFamily="34" charset="0"/>
            </a:pPr>
            <a:r>
              <a:rPr lang="en-GB" altLang="zh-CN" b="1" dirty="0">
                <a:solidFill>
                  <a:srgbClr val="000000"/>
                </a:solidFill>
                <a:latin typeface="方正正准黑简体"/>
                <a:ea typeface="方正正准黑简体"/>
              </a:rPr>
              <a:t>Partnership Agreements</a:t>
            </a:r>
            <a:endParaRPr lang="en-GB" altLang="zh-CN" b="1" dirty="0">
              <a:solidFill>
                <a:srgbClr val="000000"/>
              </a:solidFill>
              <a:latin typeface="方正正准黑简体"/>
              <a:ea typeface="方正正准黑简体"/>
            </a:endParaRPr>
          </a:p>
        </p:txBody>
      </p:sp>
      <p:sp>
        <p:nvSpPr>
          <p:cNvPr id="26629" name="TextBox 6"/>
          <p:cNvSpPr txBox="1"/>
          <p:nvPr/>
        </p:nvSpPr>
        <p:spPr>
          <a:xfrm>
            <a:off x="4212590" y="3097530"/>
            <a:ext cx="2217420" cy="810260"/>
          </a:xfrm>
          <a:prstGeom prst="rect">
            <a:avLst/>
          </a:prstGeom>
          <a:noFill/>
          <a:ln w="9525">
            <a:noFill/>
          </a:ln>
        </p:spPr>
        <p:txBody>
          <a:bodyPr wrap="square" anchor="t" anchorCtr="0">
            <a:spAutoFit/>
          </a:bodyPr>
          <a:lstStyle/>
          <a:p>
            <a:pPr algn="ctr">
              <a:lnSpc>
                <a:spcPct val="130000"/>
              </a:lnSpc>
              <a:buFont typeface="Arial" panose="020B0604020202020204" pitchFamily="34" charset="0"/>
            </a:pPr>
            <a:r>
              <a:rPr lang="en-GB" altLang="zh-CN" b="1" dirty="0">
                <a:solidFill>
                  <a:srgbClr val="000000"/>
                </a:solidFill>
                <a:latin typeface="方正正准黑简体"/>
                <a:ea typeface="方正正准黑简体"/>
              </a:rPr>
              <a:t>Data Sending &amp; Syncronization</a:t>
            </a:r>
            <a:endParaRPr lang="en-GB" altLang="zh-CN" b="1" dirty="0">
              <a:solidFill>
                <a:srgbClr val="000000"/>
              </a:solidFill>
              <a:latin typeface="方正正准黑简体"/>
              <a:ea typeface="方正正准黑简体"/>
            </a:endParaRPr>
          </a:p>
        </p:txBody>
      </p:sp>
      <p:sp>
        <p:nvSpPr>
          <p:cNvPr id="26630" name="TextBox 6"/>
          <p:cNvSpPr txBox="1"/>
          <p:nvPr/>
        </p:nvSpPr>
        <p:spPr>
          <a:xfrm>
            <a:off x="5991860" y="4347210"/>
            <a:ext cx="2140585" cy="450850"/>
          </a:xfrm>
          <a:prstGeom prst="rect">
            <a:avLst/>
          </a:prstGeom>
          <a:noFill/>
          <a:ln w="9525">
            <a:noFill/>
          </a:ln>
        </p:spPr>
        <p:txBody>
          <a:bodyPr wrap="square" anchor="t" anchorCtr="0">
            <a:spAutoFit/>
          </a:bodyPr>
          <a:lstStyle/>
          <a:p>
            <a:pPr algn="ctr">
              <a:lnSpc>
                <a:spcPct val="130000"/>
              </a:lnSpc>
              <a:buFont typeface="Arial" panose="020B0604020202020204" pitchFamily="34" charset="0"/>
            </a:pPr>
            <a:r>
              <a:rPr lang="en-GB" altLang="zh-CN" b="1" dirty="0">
                <a:solidFill>
                  <a:srgbClr val="000000"/>
                </a:solidFill>
                <a:latin typeface="方正正准黑简体"/>
                <a:ea typeface="方正正准黑简体"/>
              </a:rPr>
              <a:t>Agent Training</a:t>
            </a:r>
            <a:endParaRPr lang="en-GB" altLang="zh-CN" b="1" dirty="0">
              <a:solidFill>
                <a:srgbClr val="000000"/>
              </a:solidFill>
              <a:latin typeface="方正正准黑简体"/>
              <a:ea typeface="方正正准黑简体"/>
            </a:endParaRPr>
          </a:p>
        </p:txBody>
      </p:sp>
      <p:sp>
        <p:nvSpPr>
          <p:cNvPr id="26631" name="TextBox 6"/>
          <p:cNvSpPr txBox="1"/>
          <p:nvPr/>
        </p:nvSpPr>
        <p:spPr>
          <a:xfrm>
            <a:off x="8555038" y="3545205"/>
            <a:ext cx="1774825" cy="450850"/>
          </a:xfrm>
          <a:prstGeom prst="rect">
            <a:avLst/>
          </a:prstGeom>
          <a:noFill/>
          <a:ln w="9525">
            <a:noFill/>
          </a:ln>
        </p:spPr>
        <p:txBody>
          <a:bodyPr anchor="t" anchorCtr="0">
            <a:spAutoFit/>
          </a:bodyPr>
          <a:lstStyle/>
          <a:p>
            <a:pPr algn="ctr">
              <a:lnSpc>
                <a:spcPct val="130000"/>
              </a:lnSpc>
              <a:buFont typeface="Arial" panose="020B0604020202020204" pitchFamily="34" charset="0"/>
            </a:pPr>
            <a:r>
              <a:rPr lang="en-GB" altLang="zh-CN" b="1" dirty="0">
                <a:solidFill>
                  <a:srgbClr val="000000"/>
                </a:solidFill>
                <a:latin typeface="方正正准黑简体"/>
                <a:ea typeface="方正正准黑简体"/>
              </a:rPr>
              <a:t>GO LIVE!</a:t>
            </a:r>
            <a:endParaRPr lang="en-GB" altLang="zh-CN" b="1" dirty="0">
              <a:solidFill>
                <a:srgbClr val="000000"/>
              </a:solidFill>
              <a:latin typeface="方正正准黑简体"/>
              <a:ea typeface="方正正准黑简体"/>
            </a:endParaRPr>
          </a:p>
        </p:txBody>
      </p:sp>
      <p:grpSp>
        <p:nvGrpSpPr>
          <p:cNvPr id="26632" name="组合 31"/>
          <p:cNvGrpSpPr/>
          <p:nvPr/>
        </p:nvGrpSpPr>
        <p:grpSpPr>
          <a:xfrm>
            <a:off x="1905000" y="3367405"/>
            <a:ext cx="960438" cy="985838"/>
            <a:chOff x="1905704" y="2555659"/>
            <a:chExt cx="959129" cy="986456"/>
          </a:xfrm>
        </p:grpSpPr>
        <p:sp>
          <p:nvSpPr>
            <p:cNvPr id="33" name="椭圆 32"/>
            <p:cNvSpPr/>
            <p:nvPr/>
          </p:nvSpPr>
          <p:spPr>
            <a:xfrm>
              <a:off x="1905704" y="2555659"/>
              <a:ext cx="959129" cy="959130"/>
            </a:xfrm>
            <a:prstGeom prst="ellipse">
              <a:avLst/>
            </a:prstGeom>
            <a:solidFill>
              <a:srgbClr val="0DB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634" name="矩形 33"/>
            <p:cNvSpPr/>
            <p:nvPr/>
          </p:nvSpPr>
          <p:spPr>
            <a:xfrm>
              <a:off x="2168736" y="2696379"/>
              <a:ext cx="472370" cy="845736"/>
            </a:xfrm>
            <a:prstGeom prst="rect">
              <a:avLst/>
            </a:prstGeom>
            <a:noFill/>
            <a:ln w="9525">
              <a:noFill/>
            </a:ln>
          </p:spPr>
          <p:txBody>
            <a:bodyPr wrap="none" anchor="t" anchorCtr="0">
              <a:spAutoFit/>
            </a:bodyPr>
            <a:lstStyle/>
            <a:p>
              <a:r>
                <a:rPr lang="en-US" altLang="zh-CN" sz="3600" dirty="0">
                  <a:solidFill>
                    <a:srgbClr val="FFFFFF"/>
                  </a:solidFill>
                  <a:latin typeface="Impact" panose="020B0806030902050204" pitchFamily="34" charset="0"/>
                  <a:ea typeface="方正正大黑简体" pitchFamily="2" charset="-122"/>
                </a:rPr>
                <a:t>1</a:t>
              </a:r>
              <a:endParaRPr lang="zh-CN" altLang="en-US" sz="3600" dirty="0">
                <a:solidFill>
                  <a:srgbClr val="FFFFFF"/>
                </a:solidFill>
                <a:latin typeface="Impact" panose="020B0806030902050204" pitchFamily="34" charset="0"/>
                <a:ea typeface="方正正大黑简体" pitchFamily="2" charset="-122"/>
              </a:endParaRPr>
            </a:p>
          </p:txBody>
        </p:sp>
      </p:grpSp>
      <p:grpSp>
        <p:nvGrpSpPr>
          <p:cNvPr id="26635" name="组合 34"/>
          <p:cNvGrpSpPr/>
          <p:nvPr/>
        </p:nvGrpSpPr>
        <p:grpSpPr>
          <a:xfrm>
            <a:off x="4773613" y="2148205"/>
            <a:ext cx="958850" cy="965200"/>
            <a:chOff x="4773411" y="1336541"/>
            <a:chExt cx="959129" cy="964966"/>
          </a:xfrm>
        </p:grpSpPr>
        <p:sp>
          <p:nvSpPr>
            <p:cNvPr id="36" name="椭圆 35"/>
            <p:cNvSpPr/>
            <p:nvPr/>
          </p:nvSpPr>
          <p:spPr>
            <a:xfrm>
              <a:off x="4773411" y="1336541"/>
              <a:ext cx="959129" cy="959130"/>
            </a:xfrm>
            <a:prstGeom prst="ellipse">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637" name="矩形 36"/>
            <p:cNvSpPr/>
            <p:nvPr/>
          </p:nvSpPr>
          <p:spPr>
            <a:xfrm>
              <a:off x="5048891" y="1455771"/>
              <a:ext cx="545786" cy="845736"/>
            </a:xfrm>
            <a:prstGeom prst="rect">
              <a:avLst/>
            </a:prstGeom>
            <a:noFill/>
            <a:ln w="9525">
              <a:noFill/>
            </a:ln>
          </p:spPr>
          <p:txBody>
            <a:bodyPr wrap="none" anchor="t" anchorCtr="0">
              <a:spAutoFit/>
            </a:bodyPr>
            <a:lstStyle/>
            <a:p>
              <a:r>
                <a:rPr lang="en-US" altLang="zh-CN" sz="3600" dirty="0">
                  <a:solidFill>
                    <a:srgbClr val="FFFFFF"/>
                  </a:solidFill>
                  <a:latin typeface="Impact" panose="020B0806030902050204" pitchFamily="34" charset="0"/>
                  <a:ea typeface="方正正大黑简体" pitchFamily="2" charset="-122"/>
                </a:rPr>
                <a:t>2</a:t>
              </a:r>
              <a:endParaRPr lang="zh-CN" altLang="en-US" sz="3600" dirty="0">
                <a:solidFill>
                  <a:srgbClr val="FFFFFF"/>
                </a:solidFill>
                <a:latin typeface="Impact" panose="020B0806030902050204" pitchFamily="34" charset="0"/>
                <a:ea typeface="方正正大黑简体" pitchFamily="2" charset="-122"/>
              </a:endParaRPr>
            </a:p>
          </p:txBody>
        </p:sp>
      </p:grpSp>
      <p:grpSp>
        <p:nvGrpSpPr>
          <p:cNvPr id="26638" name="组合 37"/>
          <p:cNvGrpSpPr/>
          <p:nvPr/>
        </p:nvGrpSpPr>
        <p:grpSpPr>
          <a:xfrm>
            <a:off x="6591300" y="3456305"/>
            <a:ext cx="958850" cy="995363"/>
            <a:chOff x="6591702" y="2644811"/>
            <a:chExt cx="959129" cy="995440"/>
          </a:xfrm>
        </p:grpSpPr>
        <p:sp>
          <p:nvSpPr>
            <p:cNvPr id="39" name="椭圆 38"/>
            <p:cNvSpPr/>
            <p:nvPr/>
          </p:nvSpPr>
          <p:spPr>
            <a:xfrm>
              <a:off x="6591702" y="2644811"/>
              <a:ext cx="959129" cy="959130"/>
            </a:xfrm>
            <a:prstGeom prst="ellipse">
              <a:avLst/>
            </a:prstGeom>
            <a:solidFill>
              <a:srgbClr val="F8D7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640" name="矩形 39"/>
            <p:cNvSpPr/>
            <p:nvPr/>
          </p:nvSpPr>
          <p:spPr>
            <a:xfrm>
              <a:off x="6814099" y="2794515"/>
              <a:ext cx="562566" cy="845736"/>
            </a:xfrm>
            <a:prstGeom prst="rect">
              <a:avLst/>
            </a:prstGeom>
            <a:noFill/>
            <a:ln w="9525">
              <a:noFill/>
            </a:ln>
          </p:spPr>
          <p:txBody>
            <a:bodyPr wrap="none" anchor="t" anchorCtr="0">
              <a:spAutoFit/>
            </a:bodyPr>
            <a:lstStyle/>
            <a:p>
              <a:r>
                <a:rPr lang="en-US" altLang="zh-CN" sz="3600" dirty="0">
                  <a:solidFill>
                    <a:srgbClr val="FFFFFF"/>
                  </a:solidFill>
                  <a:latin typeface="Impact" panose="020B0806030902050204" pitchFamily="34" charset="0"/>
                  <a:ea typeface="方正正大黑简体" pitchFamily="2" charset="-122"/>
                </a:rPr>
                <a:t>3</a:t>
              </a:r>
              <a:endParaRPr lang="zh-CN" altLang="en-US" sz="3600" dirty="0">
                <a:solidFill>
                  <a:srgbClr val="FFFFFF"/>
                </a:solidFill>
                <a:latin typeface="Impact" panose="020B0806030902050204" pitchFamily="34" charset="0"/>
                <a:ea typeface="方正正大黑简体" pitchFamily="2" charset="-122"/>
              </a:endParaRPr>
            </a:p>
          </p:txBody>
        </p:sp>
      </p:grpSp>
      <p:grpSp>
        <p:nvGrpSpPr>
          <p:cNvPr id="26641" name="组合 40"/>
          <p:cNvGrpSpPr/>
          <p:nvPr/>
        </p:nvGrpSpPr>
        <p:grpSpPr>
          <a:xfrm>
            <a:off x="8956675" y="2618105"/>
            <a:ext cx="958850" cy="1039813"/>
            <a:chOff x="8956832" y="1805800"/>
            <a:chExt cx="959129" cy="1039834"/>
          </a:xfrm>
        </p:grpSpPr>
        <p:sp>
          <p:nvSpPr>
            <p:cNvPr id="42" name="椭圆 41"/>
            <p:cNvSpPr/>
            <p:nvPr/>
          </p:nvSpPr>
          <p:spPr>
            <a:xfrm>
              <a:off x="8956832" y="1805800"/>
              <a:ext cx="959129" cy="959130"/>
            </a:xfrm>
            <a:prstGeom prst="ellipse">
              <a:avLst/>
            </a:prstGeom>
            <a:solidFill>
              <a:srgbClr val="1CA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6643" name="矩形 42"/>
            <p:cNvSpPr/>
            <p:nvPr/>
          </p:nvSpPr>
          <p:spPr>
            <a:xfrm>
              <a:off x="9230913" y="1999898"/>
              <a:ext cx="543687" cy="845736"/>
            </a:xfrm>
            <a:prstGeom prst="rect">
              <a:avLst/>
            </a:prstGeom>
            <a:noFill/>
            <a:ln w="9525">
              <a:noFill/>
            </a:ln>
          </p:spPr>
          <p:txBody>
            <a:bodyPr wrap="none" anchor="t" anchorCtr="0">
              <a:spAutoFit/>
            </a:bodyPr>
            <a:lstStyle/>
            <a:p>
              <a:r>
                <a:rPr lang="en-US" altLang="zh-CN" sz="3600" dirty="0">
                  <a:solidFill>
                    <a:srgbClr val="FFFFFF"/>
                  </a:solidFill>
                  <a:latin typeface="Impact" panose="020B0806030902050204" pitchFamily="34" charset="0"/>
                  <a:ea typeface="方正正大黑简体" pitchFamily="2" charset="-122"/>
                </a:rPr>
                <a:t>4</a:t>
              </a:r>
              <a:endParaRPr lang="zh-CN" altLang="en-US" sz="3600" dirty="0">
                <a:solidFill>
                  <a:srgbClr val="FFFFFF"/>
                </a:solidFill>
                <a:latin typeface="Impact" panose="020B0806030902050204" pitchFamily="34" charset="0"/>
                <a:ea typeface="方正正大黑简体" pitchFamily="2" charset="-122"/>
              </a:endParaRPr>
            </a:p>
          </p:txBody>
        </p:sp>
      </p:grpSp>
      <p:cxnSp>
        <p:nvCxnSpPr>
          <p:cNvPr id="44" name="直接连接符 43"/>
          <p:cNvCxnSpPr/>
          <p:nvPr/>
        </p:nvCxnSpPr>
        <p:spPr>
          <a:xfrm flipV="1">
            <a:off x="2881313" y="2627630"/>
            <a:ext cx="1892300" cy="1168400"/>
          </a:xfrm>
          <a:prstGeom prst="line">
            <a:avLst/>
          </a:prstGeom>
          <a:ln w="38100">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732463" y="2627630"/>
            <a:ext cx="1000125" cy="969963"/>
          </a:xfrm>
          <a:prstGeom prst="line">
            <a:avLst/>
          </a:prstGeom>
          <a:ln w="38100">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7550150" y="3097530"/>
            <a:ext cx="1406525" cy="838200"/>
          </a:xfrm>
          <a:prstGeom prst="line">
            <a:avLst/>
          </a:prstGeom>
          <a:ln w="38100">
            <a:solidFill>
              <a:srgbClr val="A6A6A6"/>
            </a:solidFill>
            <a:prstDash val="sysDash"/>
          </a:ln>
        </p:spPr>
        <p:style>
          <a:lnRef idx="1">
            <a:schemeClr val="accent1"/>
          </a:lnRef>
          <a:fillRef idx="0">
            <a:schemeClr val="accent1"/>
          </a:fillRef>
          <a:effectRef idx="0">
            <a:schemeClr val="accent1"/>
          </a:effectRef>
          <a:fontRef idx="minor">
            <a:schemeClr val="tx1"/>
          </a:fontRef>
        </p:style>
      </p:cxnSp>
      <p:pic>
        <p:nvPicPr>
          <p:cNvPr id="16" name="logo.png" descr="logo.png"/>
          <p:cNvPicPr>
            <a:picLocks noGrp="1" noChangeAspect="1"/>
          </p:cNvPicPr>
          <p:nvPr>
            <p:ph idx="1"/>
          </p:nvPr>
        </p:nvPicPr>
        <p:blipFill>
          <a:blip r:embed="rId2"/>
          <a:stretch>
            <a:fillRect/>
          </a:stretch>
        </p:blipFill>
        <p:spPr>
          <a:xfrm>
            <a:off x="10184765" y="5910580"/>
            <a:ext cx="1828165" cy="772795"/>
          </a:xfrm>
          <a:prstGeom prst="rect">
            <a:avLst/>
          </a:prstGeom>
          <a:ln w="12700">
            <a:miter lim="400000"/>
            <a:headEnd/>
            <a:tailEnd/>
          </a:ln>
        </p:spPr>
      </p:pic>
      <p:sp>
        <p:nvSpPr>
          <p:cNvPr id="2" name="TextBox 8"/>
          <p:cNvSpPr txBox="1"/>
          <p:nvPr/>
        </p:nvSpPr>
        <p:spPr>
          <a:xfrm>
            <a:off x="1134794" y="1162221"/>
            <a:ext cx="9601200" cy="655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9pPr>
          </a:lstStyle>
          <a:p>
            <a:pPr marR="0" algn="ctr" defTabSz="2438400" rtl="0" fontAlgn="auto" latinLnBrk="0" hangingPunct="0">
              <a:lnSpc>
                <a:spcPct val="90000"/>
              </a:lnSpc>
              <a:spcBef>
                <a:spcPts val="4500"/>
              </a:spcBef>
              <a:spcAft>
                <a:spcPts val="0"/>
              </a:spcAft>
              <a:buClrTx/>
              <a:buSzTx/>
            </a:pPr>
            <a:r>
              <a:rPr kumimoji="0" lang="en-GB" sz="4000" b="1" i="0" u="sng" strike="noStrike" cap="none" spc="0" normalizeH="0" baseline="0" dirty="0">
                <a:ln>
                  <a:noFill/>
                </a:ln>
                <a:solidFill>
                  <a:srgbClr val="0D5176"/>
                </a:solidFill>
                <a:effectLst/>
                <a:uFillTx/>
                <a:latin typeface="Calibri" panose="020F0502020204030204" pitchFamily="34" charset="0"/>
                <a:cs typeface="Calibri" panose="020F0502020204030204" pitchFamily="34" charset="0"/>
                <a:sym typeface="Helvetica Neue"/>
              </a:rPr>
              <a:t>ALL PROCESS WILL BE DONE IN </a:t>
            </a:r>
            <a:r>
              <a:rPr kumimoji="0" lang="en-US" altLang="en-GB" sz="4000" b="1" i="0" u="sng" strike="noStrike" cap="none" spc="0" normalizeH="0" baseline="0" dirty="0">
                <a:ln>
                  <a:noFill/>
                </a:ln>
                <a:solidFill>
                  <a:srgbClr val="0D5176"/>
                </a:solidFill>
                <a:effectLst/>
                <a:uFillTx/>
                <a:latin typeface="Calibri" panose="020F0502020204030204" pitchFamily="34" charset="0"/>
                <a:cs typeface="Calibri" panose="020F0502020204030204" pitchFamily="34" charset="0"/>
                <a:sym typeface="Helvetica Neue"/>
              </a:rPr>
              <a:t>2</a:t>
            </a:r>
            <a:r>
              <a:rPr kumimoji="0" lang="en-GB" sz="4000" b="1" i="0" u="sng" strike="noStrike" cap="none" spc="0" normalizeH="0" baseline="0" dirty="0">
                <a:ln>
                  <a:noFill/>
                </a:ln>
                <a:solidFill>
                  <a:srgbClr val="0D5176"/>
                </a:solidFill>
                <a:effectLst/>
                <a:uFillTx/>
                <a:latin typeface="Calibri" panose="020F0502020204030204" pitchFamily="34" charset="0"/>
                <a:cs typeface="Calibri" panose="020F0502020204030204" pitchFamily="34" charset="0"/>
                <a:sym typeface="Helvetica Neue"/>
              </a:rPr>
              <a:t> WEEKS!*</a:t>
            </a:r>
            <a:endParaRPr kumimoji="0" lang="en-GB" sz="4000" b="1" i="0" u="sng" strike="noStrike" cap="none" spc="0" normalizeH="0" baseline="0" dirty="0">
              <a:ln>
                <a:noFill/>
              </a:ln>
              <a:solidFill>
                <a:srgbClr val="0D5176"/>
              </a:solidFill>
              <a:effectLst/>
              <a:uFillTx/>
              <a:latin typeface="Calibri" panose="020F0502020204030204" pitchFamily="34" charset="0"/>
              <a:cs typeface="Calibri" panose="020F0502020204030204" pitchFamily="34" charset="0"/>
              <a:sym typeface="Helvetica Neue"/>
            </a:endParaRPr>
          </a:p>
        </p:txBody>
      </p:sp>
      <p:sp>
        <p:nvSpPr>
          <p:cNvPr id="7177" name="文本框 30"/>
          <p:cNvSpPr txBox="1"/>
          <p:nvPr/>
        </p:nvSpPr>
        <p:spPr>
          <a:xfrm>
            <a:off x="83503" y="6345873"/>
            <a:ext cx="4011612" cy="337185"/>
          </a:xfrm>
          <a:prstGeom prst="rect">
            <a:avLst/>
          </a:prstGeom>
          <a:noFill/>
          <a:ln w="9525">
            <a:noFill/>
          </a:ln>
        </p:spPr>
        <p:txBody>
          <a:bodyPr anchor="t" anchorCtr="0">
            <a:spAutoFit/>
          </a:bodyPr>
          <a:lstStyle/>
          <a:p>
            <a:pPr algn="just"/>
            <a:r>
              <a:rPr lang="en-GB" altLang="zh-CN" sz="1600" dirty="0">
                <a:solidFill>
                  <a:schemeClr val="accent1">
                    <a:lumMod val="60000"/>
                    <a:lumOff val="40000"/>
                  </a:schemeClr>
                </a:solidFill>
                <a:latin typeface="Microsoft YaHei" panose="020B0503020204020204" pitchFamily="34" charset="-122"/>
                <a:ea typeface="Microsoft YaHei" panose="020B0503020204020204" pitchFamily="34" charset="-122"/>
              </a:rPr>
              <a:t>3 Days after contract signing</a:t>
            </a:r>
            <a:endParaRPr lang="en-GB" altLang="zh-CN" sz="1600" dirty="0">
              <a:solidFill>
                <a:schemeClr val="accent1">
                  <a:lumMod val="60000"/>
                  <a:lumOff val="40000"/>
                </a:schemeClr>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任意多边形 23"/>
          <p:cNvSpPr/>
          <p:nvPr/>
        </p:nvSpPr>
        <p:spPr>
          <a:xfrm>
            <a:off x="0" y="0"/>
            <a:ext cx="12192000" cy="6858000"/>
          </a:xfrm>
          <a:custGeom>
            <a:avLst/>
            <a:gdLst>
              <a:gd name="connsiteX0" fmla="*/ 0 w 12191999"/>
              <a:gd name="connsiteY0" fmla="*/ 0 h 6858000"/>
              <a:gd name="connsiteX1" fmla="*/ 12191999 w 12191999"/>
              <a:gd name="connsiteY1" fmla="*/ 568584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5685840"/>
                </a:lnTo>
                <a:lnTo>
                  <a:pt x="12191999" y="6858000"/>
                </a:lnTo>
                <a:lnTo>
                  <a:pt x="0" y="6858000"/>
                </a:lnTo>
                <a:close/>
              </a:path>
            </a:pathLst>
          </a:custGeom>
          <a:solidFill>
            <a:srgbClr val="0DB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直角三角形 24"/>
          <p:cNvSpPr/>
          <p:nvPr/>
        </p:nvSpPr>
        <p:spPr>
          <a:xfrm rot="5400000">
            <a:off x="0" y="0"/>
            <a:ext cx="2838450" cy="2838450"/>
          </a:xfrm>
          <a:prstGeom prst="rtTriangle">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5" name="文本框 25"/>
          <p:cNvSpPr txBox="1"/>
          <p:nvPr/>
        </p:nvSpPr>
        <p:spPr>
          <a:xfrm>
            <a:off x="1183005" y="3187700"/>
            <a:ext cx="6329045" cy="829945"/>
          </a:xfrm>
          <a:prstGeom prst="rect">
            <a:avLst/>
          </a:prstGeom>
          <a:noFill/>
          <a:ln w="9525">
            <a:noFill/>
          </a:ln>
        </p:spPr>
        <p:txBody>
          <a:bodyPr wrap="square" anchor="t" anchorCtr="0">
            <a:spAutoFit/>
          </a:bodyPr>
          <a:lstStyle/>
          <a:p>
            <a:r>
              <a:rPr lang="en-US" altLang="zh-CN" sz="4800" b="1" dirty="0">
                <a:solidFill>
                  <a:schemeClr val="bg1"/>
                </a:solidFill>
                <a:latin typeface="Microsoft YaHei" panose="020B0503020204020204" pitchFamily="34" charset="-122"/>
                <a:ea typeface="Microsoft YaHei" panose="020B0503020204020204" pitchFamily="34" charset="-122"/>
              </a:rPr>
              <a:t>05  </a:t>
            </a:r>
            <a:r>
              <a:rPr lang="en-GB" altLang="zh-CN" sz="4800" b="1" dirty="0">
                <a:solidFill>
                  <a:schemeClr val="bg1"/>
                </a:solidFill>
                <a:latin typeface="Microsoft YaHei" panose="020B0503020204020204" pitchFamily="34" charset="-122"/>
                <a:ea typeface="Microsoft YaHei" panose="020B0503020204020204" pitchFamily="34" charset="-122"/>
              </a:rPr>
              <a:t>Our Office</a:t>
            </a:r>
            <a:endParaRPr lang="en-GB" altLang="zh-CN" sz="4800" b="1" dirty="0">
              <a:solidFill>
                <a:schemeClr val="bg1"/>
              </a:solidFill>
              <a:latin typeface="Microsoft YaHei" panose="020B0503020204020204" pitchFamily="34" charset="-122"/>
              <a:ea typeface="Microsoft YaHei" panose="020B0503020204020204" pitchFamily="34" charset="-122"/>
            </a:endParaRPr>
          </a:p>
        </p:txBody>
      </p:sp>
      <p:cxnSp>
        <p:nvCxnSpPr>
          <p:cNvPr id="28" name="直接连接符 27"/>
          <p:cNvCxnSpPr/>
          <p:nvPr/>
        </p:nvCxnSpPr>
        <p:spPr>
          <a:xfrm>
            <a:off x="1320800" y="4111625"/>
            <a:ext cx="3911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177" name="文本框 30"/>
          <p:cNvSpPr txBox="1"/>
          <p:nvPr/>
        </p:nvSpPr>
        <p:spPr>
          <a:xfrm>
            <a:off x="1220788" y="4205288"/>
            <a:ext cx="4011612" cy="829945"/>
          </a:xfrm>
          <a:prstGeom prst="rect">
            <a:avLst/>
          </a:prstGeom>
          <a:noFill/>
          <a:ln w="9525">
            <a:noFill/>
          </a:ln>
        </p:spPr>
        <p:txBody>
          <a:bodyPr anchor="t" anchorCtr="0">
            <a:spAutoFit/>
          </a:bodyPr>
          <a:lstStyle/>
          <a:p>
            <a:pPr algn="just"/>
            <a:r>
              <a:rPr lang="en-GB" altLang="zh-CN" sz="1600" dirty="0">
                <a:solidFill>
                  <a:schemeClr val="bg1"/>
                </a:solidFill>
                <a:latin typeface="Microsoft YaHei" panose="020B0503020204020204" pitchFamily="34" charset="-122"/>
                <a:ea typeface="Microsoft YaHei" panose="020B0503020204020204" pitchFamily="34" charset="-122"/>
              </a:rPr>
              <a:t>We are providing a convinient office spaces for our agents to support their performance</a:t>
            </a:r>
            <a:endParaRPr lang="en-GB"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9" name="logo.png" descr="logo.png"/>
          <p:cNvPicPr>
            <a:picLocks noGrp="1" noChangeAspect="1"/>
          </p:cNvPicPr>
          <p:nvPr>
            <p:ph idx="1"/>
          </p:nvPr>
        </p:nvPicPr>
        <p:blipFill>
          <a:blip r:embed="rId1"/>
          <a:stretch>
            <a:fillRect/>
          </a:stretch>
        </p:blipFill>
        <p:spPr>
          <a:xfrm>
            <a:off x="8747125" y="183515"/>
            <a:ext cx="3185795" cy="1346835"/>
          </a:xfrm>
          <a:prstGeom prst="rect">
            <a:avLst/>
          </a:prstGeom>
          <a:ln w="12700">
            <a:miter lim="4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flipV="1">
            <a:off x="0" y="0"/>
            <a:ext cx="7329488" cy="3454400"/>
          </a:xfrm>
          <a:prstGeom prst="rtTriangl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直角三角形 5"/>
          <p:cNvSpPr/>
          <p:nvPr/>
        </p:nvSpPr>
        <p:spPr>
          <a:xfrm rot="16200000" flipV="1">
            <a:off x="-1386681" y="1386681"/>
            <a:ext cx="5748338" cy="2974975"/>
          </a:xfrm>
          <a:custGeom>
            <a:avLst/>
            <a:gdLst>
              <a:gd name="connsiteX0" fmla="*/ 0 w 5747657"/>
              <a:gd name="connsiteY0" fmla="*/ 2946400 h 2946400"/>
              <a:gd name="connsiteX1" fmla="*/ 0 w 5747657"/>
              <a:gd name="connsiteY1" fmla="*/ 0 h 2946400"/>
              <a:gd name="connsiteX2" fmla="*/ 5747657 w 5747657"/>
              <a:gd name="connsiteY2" fmla="*/ 2946400 h 2946400"/>
              <a:gd name="connsiteX3" fmla="*/ 0 w 5747657"/>
              <a:gd name="connsiteY3" fmla="*/ 2946400 h 2946400"/>
              <a:gd name="connsiteX0-1" fmla="*/ 0 w 5747657"/>
              <a:gd name="connsiteY0-2" fmla="*/ 2975428 h 2975428"/>
              <a:gd name="connsiteX1-3" fmla="*/ 1146627 w 5747657"/>
              <a:gd name="connsiteY1-4" fmla="*/ 0 h 2975428"/>
              <a:gd name="connsiteX2-5" fmla="*/ 5747657 w 5747657"/>
              <a:gd name="connsiteY2-6" fmla="*/ 2975428 h 2975428"/>
              <a:gd name="connsiteX3-7" fmla="*/ 0 w 5747657"/>
              <a:gd name="connsiteY3-8" fmla="*/ 2975428 h 2975428"/>
            </a:gdLst>
            <a:ahLst/>
            <a:cxnLst>
              <a:cxn ang="0">
                <a:pos x="connsiteX0-1" y="connsiteY0-2"/>
              </a:cxn>
              <a:cxn ang="0">
                <a:pos x="connsiteX1-3" y="connsiteY1-4"/>
              </a:cxn>
              <a:cxn ang="0">
                <a:pos x="connsiteX2-5" y="connsiteY2-6"/>
              </a:cxn>
              <a:cxn ang="0">
                <a:pos x="connsiteX3-7" y="connsiteY3-8"/>
              </a:cxn>
            </a:cxnLst>
            <a:rect l="l" t="t" r="r" b="b"/>
            <a:pathLst>
              <a:path w="5747657" h="2975428">
                <a:moveTo>
                  <a:pt x="0" y="2975428"/>
                </a:moveTo>
                <a:lnTo>
                  <a:pt x="1146627" y="0"/>
                </a:lnTo>
                <a:lnTo>
                  <a:pt x="5747657" y="2975428"/>
                </a:lnTo>
                <a:lnTo>
                  <a:pt x="0" y="2975428"/>
                </a:lnTo>
                <a:close/>
              </a:path>
            </a:pathLst>
          </a:cu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626" name="文本框 25"/>
          <p:cNvSpPr txBox="1"/>
          <p:nvPr/>
        </p:nvSpPr>
        <p:spPr>
          <a:xfrm>
            <a:off x="287655" y="90805"/>
            <a:ext cx="4879975" cy="398780"/>
          </a:xfrm>
          <a:prstGeom prst="rect">
            <a:avLst/>
          </a:prstGeom>
          <a:noFill/>
          <a:ln w="9525">
            <a:noFill/>
          </a:ln>
        </p:spPr>
        <p:txBody>
          <a:bodyPr wrap="square" anchor="t" anchorCtr="0">
            <a:spAutoFit/>
          </a:bodyPr>
          <a:lstStyle/>
          <a:p>
            <a:r>
              <a:rPr lang="en-US" altLang="en-GB" sz="2000" b="1" dirty="0">
                <a:solidFill>
                  <a:schemeClr val="bg1"/>
                </a:solidFill>
                <a:latin typeface="Microsoft YaHei" panose="020B0503020204020204" pitchFamily="34" charset="-122"/>
                <a:ea typeface="Microsoft YaHei" panose="020B0503020204020204" pitchFamily="34" charset="-122"/>
              </a:rPr>
              <a:t>Strategic Location</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pic>
        <p:nvPicPr>
          <p:cNvPr id="16" name="logo.png" descr="logo.png"/>
          <p:cNvPicPr>
            <a:picLocks noGrp="1" noChangeAspect="1"/>
          </p:cNvPicPr>
          <p:nvPr>
            <p:ph idx="1"/>
          </p:nvPr>
        </p:nvPicPr>
        <p:blipFill>
          <a:blip r:embed="rId1"/>
          <a:stretch>
            <a:fillRect/>
          </a:stretch>
        </p:blipFill>
        <p:spPr>
          <a:xfrm>
            <a:off x="10184765" y="5910580"/>
            <a:ext cx="1828165" cy="772795"/>
          </a:xfrm>
          <a:prstGeom prst="rect">
            <a:avLst/>
          </a:prstGeom>
          <a:ln w="12700">
            <a:miter lim="400000"/>
            <a:headEnd/>
            <a:tailEnd/>
          </a:ln>
        </p:spPr>
      </p:pic>
      <p:pic>
        <p:nvPicPr>
          <p:cNvPr id="4" name="Picture 3" descr="C:\Users\UangMe\Downloads\Dingtalk_20220317111435.jpgDingtalk_20220317111435"/>
          <p:cNvPicPr>
            <a:picLocks noChangeAspect="1"/>
          </p:cNvPicPr>
          <p:nvPr/>
        </p:nvPicPr>
        <p:blipFill>
          <a:blip r:embed="rId2"/>
          <a:srcRect/>
          <a:stretch>
            <a:fillRect/>
          </a:stretch>
        </p:blipFill>
        <p:spPr>
          <a:xfrm>
            <a:off x="194310" y="1018540"/>
            <a:ext cx="8047990" cy="4972685"/>
          </a:xfrm>
          <a:prstGeom prst="roundRect">
            <a:avLst/>
          </a:prstGeom>
          <a:ln>
            <a:solidFill>
              <a:srgbClr val="0D5176"/>
            </a:solidFill>
          </a:ln>
        </p:spPr>
      </p:pic>
      <p:pic>
        <p:nvPicPr>
          <p:cNvPr id="7" name="Graphic 6" descr="Telepho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3755" y="4144010"/>
            <a:ext cx="501015" cy="501015"/>
          </a:xfrm>
          <a:prstGeom prst="rect">
            <a:avLst/>
          </a:prstGeom>
        </p:spPr>
      </p:pic>
      <p:pic>
        <p:nvPicPr>
          <p:cNvPr id="22" name="Graphic 21" descr="Marke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04730" y="2058035"/>
            <a:ext cx="523875" cy="523875"/>
          </a:xfrm>
          <a:prstGeom prst="rect">
            <a:avLst/>
          </a:prstGeom>
        </p:spPr>
      </p:pic>
      <p:sp>
        <p:nvSpPr>
          <p:cNvPr id="24" name="TextBox 23"/>
          <p:cNvSpPr txBox="1"/>
          <p:nvPr/>
        </p:nvSpPr>
        <p:spPr>
          <a:xfrm>
            <a:off x="9040495" y="4204970"/>
            <a:ext cx="1985645" cy="378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9pPr>
          </a:lstStyle>
          <a:p>
            <a:pPr marL="0" marR="0" indent="0" algn="l" defTabSz="2438400" rtl="0" fontAlgn="auto" latinLnBrk="0" hangingPunct="0">
              <a:lnSpc>
                <a:spcPct val="90000"/>
              </a:lnSpc>
              <a:spcBef>
                <a:spcPts val="4500"/>
              </a:spcBef>
              <a:spcAft>
                <a:spcPts val="0"/>
              </a:spcAft>
              <a:buClrTx/>
              <a:buSzTx/>
              <a:buFontTx/>
              <a:buNone/>
            </a:pPr>
            <a:r>
              <a:rPr kumimoji="0" lang="en-GB"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Neue"/>
              </a:rPr>
              <a:t>(021) 5064-508</a:t>
            </a:r>
            <a:r>
              <a:rPr kumimoji="0" lang="en-US" altLang="en-GB"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Neue"/>
              </a:rPr>
              <a:t>7</a:t>
            </a:r>
            <a:endParaRPr kumimoji="0" lang="en-US" altLang="en-GB"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Neue"/>
            </a:endParaRPr>
          </a:p>
        </p:txBody>
      </p:sp>
      <p:sp>
        <p:nvSpPr>
          <p:cNvPr id="8194" name="矩形 31"/>
          <p:cNvSpPr/>
          <p:nvPr/>
        </p:nvSpPr>
        <p:spPr>
          <a:xfrm>
            <a:off x="8425180" y="2701925"/>
            <a:ext cx="3482975" cy="1322070"/>
          </a:xfrm>
          <a:prstGeom prst="rect">
            <a:avLst/>
          </a:prstGeom>
          <a:noFill/>
          <a:ln w="12700" cmpd="sng">
            <a:noFill/>
            <a:prstDash val="solid"/>
          </a:ln>
        </p:spPr>
        <p:txBody>
          <a:bodyPr wrap="square" anchor="t" anchorCtr="0">
            <a:spAutoFit/>
          </a:bodyPr>
          <a:p>
            <a:r>
              <a:rPr lang="en-US" altLang="en-GB" sz="2000" b="1" dirty="0">
                <a:solidFill>
                  <a:schemeClr val="tx1"/>
                </a:solidFill>
                <a:effectLst>
                  <a:outerShdw blurRad="38100" dist="19050" dir="2700000" algn="tl" rotWithShape="0">
                    <a:schemeClr val="dk1">
                      <a:alpha val="40000"/>
                    </a:schemeClr>
                  </a:outerShdw>
                </a:effectLst>
                <a:latin typeface="+mn-lt"/>
                <a:ea typeface="Microsoft YaHei" panose="020B0503020204020204" pitchFamily="34" charset="-122"/>
                <a:cs typeface="+mn-lt"/>
              </a:rPr>
              <a:t>Ruko Saladin Square Blok B3 </a:t>
            </a:r>
            <a:endParaRPr lang="en-US" altLang="en-GB" sz="2000" b="1" dirty="0">
              <a:solidFill>
                <a:schemeClr val="tx1"/>
              </a:solidFill>
              <a:effectLst>
                <a:outerShdw blurRad="38100" dist="19050" dir="2700000" algn="tl" rotWithShape="0">
                  <a:schemeClr val="dk1">
                    <a:alpha val="40000"/>
                  </a:schemeClr>
                </a:outerShdw>
              </a:effectLst>
              <a:latin typeface="+mn-lt"/>
              <a:ea typeface="Microsoft YaHei" panose="020B0503020204020204" pitchFamily="34" charset="-122"/>
              <a:cs typeface="+mn-lt"/>
            </a:endParaRPr>
          </a:p>
          <a:p>
            <a:r>
              <a:rPr lang="en-US" altLang="en-GB" sz="2000" dirty="0">
                <a:solidFill>
                  <a:schemeClr val="tx1"/>
                </a:solidFill>
                <a:effectLst>
                  <a:outerShdw blurRad="38100" dist="19050" dir="2700000" algn="tl" rotWithShape="0">
                    <a:schemeClr val="dk1">
                      <a:alpha val="40000"/>
                    </a:schemeClr>
                  </a:outerShdw>
                </a:effectLst>
                <a:latin typeface="+mn-lt"/>
                <a:ea typeface="Microsoft YaHei" panose="020B0503020204020204" pitchFamily="34" charset="-122"/>
                <a:cs typeface="+mn-lt"/>
              </a:rPr>
              <a:t>Jl. Margonda Raya No.37-39, Depok, Kec. Pancoran Mas, Kota Depok, Jawa Barat 16431</a:t>
            </a:r>
            <a:endParaRPr lang="en-US" altLang="en-GB" sz="2000" dirty="0">
              <a:solidFill>
                <a:schemeClr val="tx1"/>
              </a:solidFill>
              <a:effectLst>
                <a:outerShdw blurRad="38100" dist="19050" dir="2700000" algn="tl" rotWithShape="0">
                  <a:schemeClr val="dk1">
                    <a:alpha val="40000"/>
                  </a:schemeClr>
                </a:outerShdw>
              </a:effectLst>
              <a:latin typeface="+mn-lt"/>
              <a:ea typeface="Microsoft YaHei" panose="020B0503020204020204" pitchFamily="34" charset="-122"/>
              <a:cs typeface="+mn-lt"/>
            </a:endParaRPr>
          </a:p>
        </p:txBody>
      </p:sp>
      <p:pic>
        <p:nvPicPr>
          <p:cNvPr id="5" name="Picture 4"/>
          <p:cNvPicPr>
            <a:picLocks noChangeAspect="1"/>
          </p:cNvPicPr>
          <p:nvPr/>
        </p:nvPicPr>
        <p:blipFill>
          <a:blip r:embed="rId7"/>
          <a:stretch>
            <a:fillRect/>
          </a:stretch>
        </p:blipFill>
        <p:spPr>
          <a:xfrm>
            <a:off x="8513445" y="4645025"/>
            <a:ext cx="381635" cy="341630"/>
          </a:xfrm>
          <a:prstGeom prst="rect">
            <a:avLst/>
          </a:prstGeom>
        </p:spPr>
      </p:pic>
      <p:sp>
        <p:nvSpPr>
          <p:cNvPr id="9" name="TextBox 23"/>
          <p:cNvSpPr txBox="1"/>
          <p:nvPr/>
        </p:nvSpPr>
        <p:spPr>
          <a:xfrm>
            <a:off x="9040495" y="4626610"/>
            <a:ext cx="2416810" cy="378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9pPr>
          </a:lstStyle>
          <a:p>
            <a:pPr marL="0" marR="0" indent="0" algn="l" defTabSz="2438400" rtl="0" fontAlgn="auto" latinLnBrk="0" hangingPunct="0">
              <a:lnSpc>
                <a:spcPct val="90000"/>
              </a:lnSpc>
              <a:spcBef>
                <a:spcPts val="4500"/>
              </a:spcBef>
              <a:spcAft>
                <a:spcPts val="0"/>
              </a:spcAft>
              <a:buClrTx/>
              <a:buSzTx/>
              <a:buFontTx/>
              <a:buNone/>
            </a:pPr>
            <a:r>
              <a:rPr kumimoji="0" lang="en-US" altLang="en-GB"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Neue"/>
              </a:rPr>
              <a:t>Info@debitokorp.com</a:t>
            </a:r>
            <a:endParaRPr kumimoji="0" lang="en-US" altLang="en-GB"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Neue"/>
            </a:endParaRPr>
          </a:p>
        </p:txBody>
      </p:sp>
      <p:pic>
        <p:nvPicPr>
          <p:cNvPr id="11" name="Picture 10" descr="WhatsApp-Logo.wine-removebg-preview"/>
          <p:cNvPicPr>
            <a:picLocks noChangeAspect="1"/>
          </p:cNvPicPr>
          <p:nvPr/>
        </p:nvPicPr>
        <p:blipFill>
          <a:blip r:embed="rId8"/>
          <a:stretch>
            <a:fillRect/>
          </a:stretch>
        </p:blipFill>
        <p:spPr>
          <a:xfrm>
            <a:off x="8251190" y="4986655"/>
            <a:ext cx="906145" cy="604520"/>
          </a:xfrm>
          <a:prstGeom prst="rect">
            <a:avLst/>
          </a:prstGeom>
        </p:spPr>
      </p:pic>
      <p:sp>
        <p:nvSpPr>
          <p:cNvPr id="12" name="TextBox 23"/>
          <p:cNvSpPr txBox="1"/>
          <p:nvPr/>
        </p:nvSpPr>
        <p:spPr>
          <a:xfrm>
            <a:off x="9040495" y="5099685"/>
            <a:ext cx="2416810" cy="378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9pPr>
          </a:lstStyle>
          <a:p>
            <a:pPr marL="0" marR="0" indent="0" algn="l" defTabSz="2438400" rtl="0" fontAlgn="auto" latinLnBrk="0" hangingPunct="0">
              <a:lnSpc>
                <a:spcPct val="90000"/>
              </a:lnSpc>
              <a:spcBef>
                <a:spcPts val="4500"/>
              </a:spcBef>
              <a:spcAft>
                <a:spcPts val="0"/>
              </a:spcAft>
              <a:buClrTx/>
              <a:buSzTx/>
              <a:buFontTx/>
              <a:buNone/>
            </a:pPr>
            <a:r>
              <a:rPr kumimoji="0" lang="en-US" altLang="en-GB"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Neue"/>
              </a:rPr>
              <a:t>0889-7678-3368</a:t>
            </a:r>
            <a:endParaRPr kumimoji="0" lang="en-US" altLang="en-GB"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直角三角形 5"/>
          <p:cNvSpPr/>
          <p:nvPr/>
        </p:nvSpPr>
        <p:spPr>
          <a:xfrm rot="16200000" flipV="1">
            <a:off x="-1386681" y="1386681"/>
            <a:ext cx="5748338" cy="2974975"/>
          </a:xfrm>
          <a:custGeom>
            <a:avLst/>
            <a:gdLst>
              <a:gd name="connsiteX0" fmla="*/ 0 w 5747657"/>
              <a:gd name="connsiteY0" fmla="*/ 2946400 h 2946400"/>
              <a:gd name="connsiteX1" fmla="*/ 0 w 5747657"/>
              <a:gd name="connsiteY1" fmla="*/ 0 h 2946400"/>
              <a:gd name="connsiteX2" fmla="*/ 5747657 w 5747657"/>
              <a:gd name="connsiteY2" fmla="*/ 2946400 h 2946400"/>
              <a:gd name="connsiteX3" fmla="*/ 0 w 5747657"/>
              <a:gd name="connsiteY3" fmla="*/ 2946400 h 2946400"/>
              <a:gd name="connsiteX0-1" fmla="*/ 0 w 5747657"/>
              <a:gd name="connsiteY0-2" fmla="*/ 2975428 h 2975428"/>
              <a:gd name="connsiteX1-3" fmla="*/ 1146627 w 5747657"/>
              <a:gd name="connsiteY1-4" fmla="*/ 0 h 2975428"/>
              <a:gd name="connsiteX2-5" fmla="*/ 5747657 w 5747657"/>
              <a:gd name="connsiteY2-6" fmla="*/ 2975428 h 2975428"/>
              <a:gd name="connsiteX3-7" fmla="*/ 0 w 5747657"/>
              <a:gd name="connsiteY3-8" fmla="*/ 2975428 h 2975428"/>
            </a:gdLst>
            <a:ahLst/>
            <a:cxnLst>
              <a:cxn ang="0">
                <a:pos x="connsiteX0-1" y="connsiteY0-2"/>
              </a:cxn>
              <a:cxn ang="0">
                <a:pos x="connsiteX1-3" y="connsiteY1-4"/>
              </a:cxn>
              <a:cxn ang="0">
                <a:pos x="connsiteX2-5" y="connsiteY2-6"/>
              </a:cxn>
              <a:cxn ang="0">
                <a:pos x="connsiteX3-7" y="connsiteY3-8"/>
              </a:cxn>
            </a:cxnLst>
            <a:rect l="l" t="t" r="r" b="b"/>
            <a:pathLst>
              <a:path w="5747657" h="2975428">
                <a:moveTo>
                  <a:pt x="0" y="2975428"/>
                </a:moveTo>
                <a:lnTo>
                  <a:pt x="1146627" y="0"/>
                </a:lnTo>
                <a:lnTo>
                  <a:pt x="5747657" y="2975428"/>
                </a:lnTo>
                <a:lnTo>
                  <a:pt x="0" y="2975428"/>
                </a:lnTo>
                <a:close/>
              </a:path>
            </a:pathLst>
          </a:cu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直角三角形 2"/>
          <p:cNvSpPr/>
          <p:nvPr/>
        </p:nvSpPr>
        <p:spPr>
          <a:xfrm flipV="1">
            <a:off x="0" y="0"/>
            <a:ext cx="7329488" cy="3454400"/>
          </a:xfrm>
          <a:prstGeom prst="rtTriangl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626" name="文本框 25"/>
          <p:cNvSpPr txBox="1"/>
          <p:nvPr/>
        </p:nvSpPr>
        <p:spPr>
          <a:xfrm>
            <a:off x="287655" y="90805"/>
            <a:ext cx="4879975" cy="398780"/>
          </a:xfrm>
          <a:prstGeom prst="rect">
            <a:avLst/>
          </a:prstGeom>
          <a:noFill/>
          <a:ln w="9525">
            <a:noFill/>
          </a:ln>
        </p:spPr>
        <p:txBody>
          <a:bodyPr wrap="square" anchor="t" anchorCtr="0">
            <a:spAutoFit/>
          </a:bodyPr>
          <a:lstStyle/>
          <a:p>
            <a:r>
              <a:rPr lang="en-GB" altLang="zh-CN" sz="2000" b="1" dirty="0">
                <a:solidFill>
                  <a:schemeClr val="bg1"/>
                </a:solidFill>
                <a:latin typeface="Microsoft YaHei" panose="020B0503020204020204" pitchFamily="34" charset="-122"/>
                <a:ea typeface="Microsoft YaHei" panose="020B0503020204020204" pitchFamily="34" charset="-122"/>
              </a:rPr>
              <a:t>Our Office Views</a:t>
            </a:r>
            <a:endParaRPr lang="en-GB" altLang="zh-CN" sz="2000" b="1" dirty="0">
              <a:solidFill>
                <a:schemeClr val="bg1"/>
              </a:solidFill>
              <a:latin typeface="Microsoft YaHei" panose="020B0503020204020204" pitchFamily="34" charset="-122"/>
              <a:ea typeface="Microsoft YaHei" panose="020B0503020204020204" pitchFamily="34" charset="-122"/>
            </a:endParaRPr>
          </a:p>
        </p:txBody>
      </p:sp>
      <p:sp>
        <p:nvSpPr>
          <p:cNvPr id="8194" name="矩形 31"/>
          <p:cNvSpPr/>
          <p:nvPr/>
        </p:nvSpPr>
        <p:spPr>
          <a:xfrm>
            <a:off x="6501130" y="1355090"/>
            <a:ext cx="5135245" cy="1814830"/>
          </a:xfrm>
          <a:prstGeom prst="rect">
            <a:avLst/>
          </a:prstGeom>
          <a:noFill/>
          <a:ln w="9525">
            <a:noFill/>
          </a:ln>
        </p:spPr>
        <p:txBody>
          <a:bodyPr wrap="square" anchor="t" anchorCtr="0">
            <a:spAutoFit/>
          </a:bodyPr>
          <a:lstStyle/>
          <a:p>
            <a:r>
              <a:rPr lang="en-GB" altLang="zh-CN" sz="2800" b="1" dirty="0">
                <a:solidFill>
                  <a:srgbClr val="0DB1C4"/>
                </a:solidFill>
                <a:latin typeface="Microsoft YaHei" panose="020B0503020204020204" pitchFamily="34" charset="-122"/>
                <a:ea typeface="Microsoft YaHei" panose="020B0503020204020204" pitchFamily="34" charset="-122"/>
              </a:rPr>
              <a:t>A dedicated cubicles and working asset for each agents to enhance the collection performance</a:t>
            </a:r>
            <a:endParaRPr lang="en-GB" altLang="zh-CN" sz="2800" b="1" dirty="0">
              <a:solidFill>
                <a:srgbClr val="0DB1C4"/>
              </a:solidFill>
              <a:latin typeface="Microsoft YaHei" panose="020B0503020204020204" pitchFamily="34" charset="-122"/>
              <a:ea typeface="Microsoft YaHei" panose="020B0503020204020204" pitchFamily="34" charset="-122"/>
            </a:endParaRPr>
          </a:p>
        </p:txBody>
      </p:sp>
      <p:sp>
        <p:nvSpPr>
          <p:cNvPr id="10" name="Rounded Rectangle 9"/>
          <p:cNvSpPr/>
          <p:nvPr/>
        </p:nvSpPr>
        <p:spPr>
          <a:xfrm>
            <a:off x="557530" y="3667760"/>
            <a:ext cx="5249545" cy="2931795"/>
          </a:xfrm>
          <a:prstGeom prst="roundRect">
            <a:avLst/>
          </a:prstGeom>
          <a:blipFill rotWithShape="1">
            <a:blip r:embed="rId1"/>
            <a:stretch>
              <a:fillRect/>
            </a:stretch>
          </a:blipFill>
          <a:ln w="698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558165" y="753745"/>
            <a:ext cx="5248910" cy="2752725"/>
          </a:xfrm>
          <a:prstGeom prst="roundRect">
            <a:avLst/>
          </a:prstGeom>
          <a:blipFill rotWithShape="1">
            <a:blip r:embed="rId2"/>
            <a:stretch>
              <a:fillRect/>
            </a:stretch>
          </a:blip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ounded Rectangle 12"/>
          <p:cNvSpPr/>
          <p:nvPr/>
        </p:nvSpPr>
        <p:spPr>
          <a:xfrm>
            <a:off x="6352540" y="3454400"/>
            <a:ext cx="4871720" cy="3104515"/>
          </a:xfrm>
          <a:prstGeom prst="roundRect">
            <a:avLst/>
          </a:prstGeom>
          <a:blipFill rotWithShape="1">
            <a:blip r:embed="rId3"/>
            <a:stretch>
              <a:fillRect/>
            </a:stretch>
          </a:blipFill>
          <a:ln w="698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6" name="logo.png" descr="logo.png"/>
          <p:cNvPicPr>
            <a:picLocks noGrp="1" noChangeAspect="1"/>
          </p:cNvPicPr>
          <p:nvPr>
            <p:ph idx="1"/>
          </p:nvPr>
        </p:nvPicPr>
        <p:blipFill>
          <a:blip r:embed="rId4"/>
          <a:stretch>
            <a:fillRect/>
          </a:stretch>
        </p:blipFill>
        <p:spPr>
          <a:xfrm>
            <a:off x="10184765" y="5910580"/>
            <a:ext cx="1828165" cy="772795"/>
          </a:xfrm>
          <a:prstGeom prst="rect">
            <a:avLst/>
          </a:prstGeom>
          <a:ln w="12700">
            <a:miter lim="400000"/>
            <a:headEnd/>
            <a:tailEnd/>
          </a:ln>
        </p:spPr>
      </p:pic>
      <p:sp>
        <p:nvSpPr>
          <p:cNvPr id="3" name="Text Box 2"/>
          <p:cNvSpPr txBox="1"/>
          <p:nvPr/>
        </p:nvSpPr>
        <p:spPr>
          <a:xfrm>
            <a:off x="8246110" y="992505"/>
            <a:ext cx="309880" cy="368300"/>
          </a:xfrm>
          <a:prstGeom prst="rect">
            <a:avLst/>
          </a:prstGeom>
          <a:noFill/>
        </p:spPr>
        <p:txBody>
          <a:bodyPr wrap="none" rtlCol="0">
            <a:spAutoFit/>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626" name="文本框 25"/>
          <p:cNvSpPr txBox="1"/>
          <p:nvPr/>
        </p:nvSpPr>
        <p:spPr>
          <a:xfrm>
            <a:off x="287655" y="90805"/>
            <a:ext cx="4879975" cy="398780"/>
          </a:xfrm>
          <a:prstGeom prst="rect">
            <a:avLst/>
          </a:prstGeom>
          <a:noFill/>
          <a:ln w="9525">
            <a:noFill/>
          </a:ln>
        </p:spPr>
        <p:txBody>
          <a:bodyPr wrap="square" anchor="t" anchorCtr="0">
            <a:spAutoFit/>
          </a:bodyPr>
          <a:lstStyle/>
          <a:p>
            <a:r>
              <a:rPr lang="en-US" altLang="en-GB" sz="2000" b="1" dirty="0">
                <a:solidFill>
                  <a:schemeClr val="bg1"/>
                </a:solidFill>
                <a:latin typeface="Microsoft YaHei" panose="020B0503020204020204" pitchFamily="34" charset="-122"/>
                <a:ea typeface="Microsoft YaHei" panose="020B0503020204020204" pitchFamily="34" charset="-122"/>
              </a:rPr>
              <a:t>Our Client</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pic>
        <p:nvPicPr>
          <p:cNvPr id="16" name="logo.png" descr="logo.png"/>
          <p:cNvPicPr>
            <a:picLocks noGrp="1" noChangeAspect="1"/>
          </p:cNvPicPr>
          <p:nvPr>
            <p:ph idx="1"/>
          </p:nvPr>
        </p:nvPicPr>
        <p:blipFill>
          <a:blip r:embed="rId1"/>
          <a:stretch>
            <a:fillRect/>
          </a:stretch>
        </p:blipFill>
        <p:spPr>
          <a:xfrm>
            <a:off x="10184765" y="5910580"/>
            <a:ext cx="1828165" cy="772795"/>
          </a:xfrm>
          <a:prstGeom prst="rect">
            <a:avLst/>
          </a:prstGeom>
          <a:ln w="12700">
            <a:miter lim="400000"/>
            <a:headEnd/>
            <a:tailEnd/>
          </a:ln>
        </p:spPr>
      </p:pic>
      <p:pic>
        <p:nvPicPr>
          <p:cNvPr id="2" name="Picture 1"/>
          <p:cNvPicPr>
            <a:picLocks noChangeAspect="1"/>
          </p:cNvPicPr>
          <p:nvPr/>
        </p:nvPicPr>
        <p:blipFill>
          <a:blip r:embed="rId2"/>
          <a:stretch>
            <a:fillRect/>
          </a:stretch>
        </p:blipFill>
        <p:spPr>
          <a:xfrm>
            <a:off x="58420" y="1657350"/>
            <a:ext cx="3086735" cy="2973705"/>
          </a:xfrm>
          <a:prstGeom prst="rect">
            <a:avLst/>
          </a:prstGeom>
        </p:spPr>
      </p:pic>
      <p:grpSp>
        <p:nvGrpSpPr>
          <p:cNvPr id="17" name="Group 16"/>
          <p:cNvGrpSpPr/>
          <p:nvPr/>
        </p:nvGrpSpPr>
        <p:grpSpPr>
          <a:xfrm>
            <a:off x="3355340" y="1464628"/>
            <a:ext cx="8689975" cy="3359150"/>
            <a:chOff x="5284" y="1449"/>
            <a:chExt cx="13685" cy="529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 y="1449"/>
              <a:ext cx="2157" cy="2393"/>
            </a:xfrm>
            <a:prstGeom prst="rect">
              <a:avLst/>
            </a:prstGeom>
          </p:spPr>
        </p:pic>
        <p:pic>
          <p:nvPicPr>
            <p:cNvPr id="3" name="Picture 2" descr="ZQceOwPpoU6fLoaMiVfOfLDIBx3g1-1542901895s_xW_3m6"/>
            <p:cNvPicPr>
              <a:picLocks noChangeAspect="1"/>
            </p:cNvPicPr>
            <p:nvPr/>
          </p:nvPicPr>
          <p:blipFill>
            <a:blip r:embed="rId4"/>
            <a:stretch>
              <a:fillRect/>
            </a:stretch>
          </p:blipFill>
          <p:spPr>
            <a:xfrm>
              <a:off x="15042" y="4239"/>
              <a:ext cx="3154" cy="1147"/>
            </a:xfrm>
            <a:prstGeom prst="rect">
              <a:avLst/>
            </a:prstGeom>
          </p:spPr>
        </p:pic>
        <p:pic>
          <p:nvPicPr>
            <p:cNvPr id="5" name="Picture 4"/>
            <p:cNvPicPr>
              <a:picLocks noChangeAspect="1"/>
            </p:cNvPicPr>
            <p:nvPr/>
          </p:nvPicPr>
          <p:blipFill>
            <a:blip r:embed="rId5"/>
            <a:stretch>
              <a:fillRect/>
            </a:stretch>
          </p:blipFill>
          <p:spPr>
            <a:xfrm>
              <a:off x="10856" y="3842"/>
              <a:ext cx="3527" cy="1560"/>
            </a:xfrm>
            <a:prstGeom prst="rect">
              <a:avLst/>
            </a:prstGeom>
          </p:spPr>
        </p:pic>
        <p:pic>
          <p:nvPicPr>
            <p:cNvPr id="14" name="Picture 13"/>
            <p:cNvPicPr>
              <a:picLocks noChangeAspect="1"/>
            </p:cNvPicPr>
            <p:nvPr/>
          </p:nvPicPr>
          <p:blipFill>
            <a:blip r:embed="rId6"/>
            <a:stretch>
              <a:fillRect/>
            </a:stretch>
          </p:blipFill>
          <p:spPr>
            <a:xfrm>
              <a:off x="10763" y="1892"/>
              <a:ext cx="3713" cy="1401"/>
            </a:xfrm>
            <a:prstGeom prst="rect">
              <a:avLst/>
            </a:prstGeom>
          </p:spPr>
        </p:pic>
        <p:pic>
          <p:nvPicPr>
            <p:cNvPr id="6" name="Picture 5"/>
            <p:cNvPicPr>
              <a:picLocks noChangeAspect="1"/>
            </p:cNvPicPr>
            <p:nvPr/>
          </p:nvPicPr>
          <p:blipFill>
            <a:blip r:embed="rId7"/>
            <a:stretch>
              <a:fillRect/>
            </a:stretch>
          </p:blipFill>
          <p:spPr>
            <a:xfrm>
              <a:off x="8710" y="1905"/>
              <a:ext cx="1694" cy="1657"/>
            </a:xfrm>
            <a:prstGeom prst="rect">
              <a:avLst/>
            </a:prstGeom>
          </p:spPr>
        </p:pic>
        <p:pic>
          <p:nvPicPr>
            <p:cNvPr id="4" name="Picture 3"/>
            <p:cNvPicPr>
              <a:picLocks noChangeAspect="1"/>
            </p:cNvPicPr>
            <p:nvPr/>
          </p:nvPicPr>
          <p:blipFill>
            <a:blip r:embed="rId8"/>
            <a:stretch>
              <a:fillRect/>
            </a:stretch>
          </p:blipFill>
          <p:spPr>
            <a:xfrm>
              <a:off x="15171" y="2253"/>
              <a:ext cx="2896" cy="1181"/>
            </a:xfrm>
            <a:prstGeom prst="rect">
              <a:avLst/>
            </a:prstGeom>
          </p:spPr>
        </p:pic>
        <p:pic>
          <p:nvPicPr>
            <p:cNvPr id="7" name="Picture 6"/>
            <p:cNvPicPr>
              <a:picLocks noChangeAspect="1"/>
            </p:cNvPicPr>
            <p:nvPr/>
          </p:nvPicPr>
          <p:blipFill>
            <a:blip r:embed="rId9"/>
            <a:stretch>
              <a:fillRect/>
            </a:stretch>
          </p:blipFill>
          <p:spPr>
            <a:xfrm>
              <a:off x="5284" y="3911"/>
              <a:ext cx="2954" cy="1429"/>
            </a:xfrm>
            <a:prstGeom prst="rect">
              <a:avLst/>
            </a:prstGeom>
          </p:spPr>
        </p:pic>
        <p:pic>
          <p:nvPicPr>
            <p:cNvPr id="15" name="Picture 14" descr="logo.ab4ea71"/>
            <p:cNvPicPr>
              <a:picLocks noChangeAspect="1"/>
            </p:cNvPicPr>
            <p:nvPr/>
          </p:nvPicPr>
          <p:blipFill>
            <a:blip r:embed="rId10"/>
            <a:stretch>
              <a:fillRect/>
            </a:stretch>
          </p:blipFill>
          <p:spPr>
            <a:xfrm>
              <a:off x="8422" y="3562"/>
              <a:ext cx="2119" cy="2119"/>
            </a:xfrm>
            <a:prstGeom prst="rect">
              <a:avLst/>
            </a:prstGeom>
          </p:spPr>
        </p:pic>
        <p:pic>
          <p:nvPicPr>
            <p:cNvPr id="9" name="Picture 8"/>
            <p:cNvPicPr>
              <a:picLocks noChangeAspect="1"/>
            </p:cNvPicPr>
            <p:nvPr/>
          </p:nvPicPr>
          <p:blipFill>
            <a:blip r:embed="rId11"/>
            <a:stretch>
              <a:fillRect/>
            </a:stretch>
          </p:blipFill>
          <p:spPr>
            <a:xfrm>
              <a:off x="5284" y="5519"/>
              <a:ext cx="3809" cy="1220"/>
            </a:xfrm>
            <a:prstGeom prst="rect">
              <a:avLst/>
            </a:prstGeom>
          </p:spPr>
        </p:pic>
        <p:pic>
          <p:nvPicPr>
            <p:cNvPr id="12" name="Picture 11" descr="logo"/>
            <p:cNvPicPr>
              <a:picLocks noChangeAspect="1"/>
            </p:cNvPicPr>
            <p:nvPr/>
          </p:nvPicPr>
          <p:blipFill>
            <a:blip r:embed="rId12"/>
            <a:stretch>
              <a:fillRect/>
            </a:stretch>
          </p:blipFill>
          <p:spPr>
            <a:xfrm>
              <a:off x="9515" y="5681"/>
              <a:ext cx="2999" cy="952"/>
            </a:xfrm>
            <a:prstGeom prst="rect">
              <a:avLst/>
            </a:prstGeom>
          </p:spPr>
        </p:pic>
        <p:pic>
          <p:nvPicPr>
            <p:cNvPr id="13" name="Picture 12" descr="bantusaku-logo"/>
            <p:cNvPicPr>
              <a:picLocks noChangeAspect="1"/>
            </p:cNvPicPr>
            <p:nvPr/>
          </p:nvPicPr>
          <p:blipFill>
            <a:blip r:embed="rId13"/>
            <a:stretch>
              <a:fillRect/>
            </a:stretch>
          </p:blipFill>
          <p:spPr>
            <a:xfrm>
              <a:off x="13181" y="5767"/>
              <a:ext cx="5788" cy="724"/>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92F44"/>
        </a:solidFill>
        <a:effectLst/>
      </p:bgPr>
    </p:bg>
    <p:spTree>
      <p:nvGrpSpPr>
        <p:cNvPr id="1" name=""/>
        <p:cNvGrpSpPr/>
        <p:nvPr/>
      </p:nvGrpSpPr>
      <p:grpSpPr>
        <a:xfrm>
          <a:off x="0" y="0"/>
          <a:ext cx="0" cy="0"/>
          <a:chOff x="0" y="0"/>
          <a:chExt cx="0" cy="0"/>
        </a:xfrm>
      </p:grpSpPr>
      <p:grpSp>
        <p:nvGrpSpPr>
          <p:cNvPr id="31746" name="组合 7"/>
          <p:cNvGrpSpPr/>
          <p:nvPr/>
        </p:nvGrpSpPr>
        <p:grpSpPr>
          <a:xfrm>
            <a:off x="0" y="4641850"/>
            <a:ext cx="12192000" cy="2216150"/>
            <a:chOff x="0" y="1955800"/>
            <a:chExt cx="12192000" cy="4902200"/>
          </a:xfrm>
        </p:grpSpPr>
        <p:sp>
          <p:nvSpPr>
            <p:cNvPr id="5" name="直角三角形 4"/>
            <p:cNvSpPr/>
            <p:nvPr/>
          </p:nvSpPr>
          <p:spPr>
            <a:xfrm>
              <a:off x="0" y="3962400"/>
              <a:ext cx="12192000" cy="2895600"/>
            </a:xfrm>
            <a:prstGeom prst="rtTriangle">
              <a:avLst/>
            </a:prstGeom>
            <a:solidFill>
              <a:srgbClr val="07A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等腰三角形 5"/>
            <p:cNvSpPr/>
            <p:nvPr/>
          </p:nvSpPr>
          <p:spPr>
            <a:xfrm rot="16200000">
              <a:off x="3644900" y="-1689100"/>
              <a:ext cx="4902200" cy="12192000"/>
            </a:xfrm>
            <a:prstGeom prst="triangle">
              <a:avLst>
                <a:gd name="adj" fmla="val 58808"/>
              </a:avLst>
            </a:prstGeom>
            <a:solidFill>
              <a:srgbClr val="0C4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31749" name="组合 13"/>
          <p:cNvGrpSpPr/>
          <p:nvPr/>
        </p:nvGrpSpPr>
        <p:grpSpPr>
          <a:xfrm>
            <a:off x="0" y="4730750"/>
            <a:ext cx="1582738" cy="1866900"/>
            <a:chOff x="-1582697" y="2594940"/>
            <a:chExt cx="1582697" cy="1866708"/>
          </a:xfrm>
        </p:grpSpPr>
        <p:sp>
          <p:nvSpPr>
            <p:cNvPr id="13" name="矩形 12"/>
            <p:cNvSpPr/>
            <p:nvPr/>
          </p:nvSpPr>
          <p:spPr>
            <a:xfrm>
              <a:off x="-1582697" y="3053922"/>
              <a:ext cx="791348" cy="1407726"/>
            </a:xfrm>
            <a:custGeom>
              <a:avLst/>
              <a:gdLst>
                <a:gd name="connsiteX0" fmla="*/ 0 w 791348"/>
                <a:gd name="connsiteY0" fmla="*/ 0 h 1407726"/>
                <a:gd name="connsiteX1" fmla="*/ 791348 w 791348"/>
                <a:gd name="connsiteY1" fmla="*/ 0 h 1407726"/>
                <a:gd name="connsiteX2" fmla="*/ 791348 w 791348"/>
                <a:gd name="connsiteY2" fmla="*/ 1407726 h 1407726"/>
                <a:gd name="connsiteX3" fmla="*/ 0 w 791348"/>
                <a:gd name="connsiteY3" fmla="*/ 1407726 h 1407726"/>
                <a:gd name="connsiteX4" fmla="*/ 0 w 791348"/>
                <a:gd name="connsiteY4" fmla="*/ 0 h 1407726"/>
                <a:gd name="connsiteX0-1" fmla="*/ 0 w 791348"/>
                <a:gd name="connsiteY0-2" fmla="*/ 0 h 1407726"/>
                <a:gd name="connsiteX1-3" fmla="*/ 791348 w 791348"/>
                <a:gd name="connsiteY1-4" fmla="*/ 0 h 1407726"/>
                <a:gd name="connsiteX2-5" fmla="*/ 791348 w 791348"/>
                <a:gd name="connsiteY2-6" fmla="*/ 1407726 h 1407726"/>
                <a:gd name="connsiteX3-7" fmla="*/ 0 w 791348"/>
                <a:gd name="connsiteY3-8" fmla="*/ 1026726 h 1407726"/>
                <a:gd name="connsiteX4-9" fmla="*/ 0 w 791348"/>
                <a:gd name="connsiteY4-10" fmla="*/ 0 h 14077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91348" h="1407726">
                  <a:moveTo>
                    <a:pt x="0" y="0"/>
                  </a:moveTo>
                  <a:lnTo>
                    <a:pt x="791348" y="0"/>
                  </a:lnTo>
                  <a:lnTo>
                    <a:pt x="791348" y="1407726"/>
                  </a:lnTo>
                  <a:lnTo>
                    <a:pt x="0" y="1026726"/>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1751" name="组合 10"/>
            <p:cNvGrpSpPr/>
            <p:nvPr/>
          </p:nvGrpSpPr>
          <p:grpSpPr>
            <a:xfrm>
              <a:off x="-1582697" y="2594940"/>
              <a:ext cx="1582697" cy="917964"/>
              <a:chOff x="-131141" y="3340292"/>
              <a:chExt cx="1582697" cy="917964"/>
            </a:xfrm>
          </p:grpSpPr>
          <p:sp>
            <p:nvSpPr>
              <p:cNvPr id="9" name="等腰三角形 8"/>
              <p:cNvSpPr/>
              <p:nvPr/>
            </p:nvSpPr>
            <p:spPr>
              <a:xfrm rot="5400000">
                <a:off x="596900" y="3403600"/>
                <a:ext cx="917964" cy="791348"/>
              </a:xfrm>
              <a:prstGeom prst="triangle">
                <a:avLst/>
              </a:prstGeom>
              <a:solidFill>
                <a:srgbClr val="E78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等腰三角形 9"/>
              <p:cNvSpPr/>
              <p:nvPr/>
            </p:nvSpPr>
            <p:spPr>
              <a:xfrm rot="16200000" flipH="1">
                <a:off x="-194449" y="3403600"/>
                <a:ext cx="917964" cy="791348"/>
              </a:xfrm>
              <a:prstGeom prst="triangle">
                <a:avLst/>
              </a:prstGeom>
              <a:solidFill>
                <a:srgbClr val="90C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grpSp>
        <p:nvGrpSpPr>
          <p:cNvPr id="31754" name="组合 22"/>
          <p:cNvGrpSpPr/>
          <p:nvPr/>
        </p:nvGrpSpPr>
        <p:grpSpPr>
          <a:xfrm rot="-273537">
            <a:off x="10869613" y="4151313"/>
            <a:ext cx="1101725" cy="1101725"/>
            <a:chOff x="3830832" y="698500"/>
            <a:chExt cx="1634736" cy="1634736"/>
          </a:xfrm>
        </p:grpSpPr>
        <p:sp>
          <p:nvSpPr>
            <p:cNvPr id="18" name="直角三角形 17"/>
            <p:cNvSpPr/>
            <p:nvPr/>
          </p:nvSpPr>
          <p:spPr>
            <a:xfrm>
              <a:off x="4648200" y="698500"/>
              <a:ext cx="817368" cy="817368"/>
            </a:xfrm>
            <a:prstGeom prst="rtTriangle">
              <a:avLst/>
            </a:prstGeom>
            <a:solidFill>
              <a:srgbClr val="90C1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直角三角形 18"/>
            <p:cNvSpPr/>
            <p:nvPr/>
          </p:nvSpPr>
          <p:spPr>
            <a:xfrm flipH="1">
              <a:off x="3830832" y="698500"/>
              <a:ext cx="817368" cy="817368"/>
            </a:xfrm>
            <a:prstGeom prst="rtTriangle">
              <a:avLst/>
            </a:prstGeom>
            <a:solidFill>
              <a:srgbClr val="1FA7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1757" name="组合 21"/>
            <p:cNvGrpSpPr/>
            <p:nvPr/>
          </p:nvGrpSpPr>
          <p:grpSpPr>
            <a:xfrm>
              <a:off x="3830832" y="1515868"/>
              <a:ext cx="1634736" cy="817368"/>
              <a:chOff x="3896095" y="1638745"/>
              <a:chExt cx="1634736" cy="817368"/>
            </a:xfrm>
          </p:grpSpPr>
          <p:sp>
            <p:nvSpPr>
              <p:cNvPr id="20" name="直角三角形 19"/>
              <p:cNvSpPr/>
              <p:nvPr/>
            </p:nvSpPr>
            <p:spPr>
              <a:xfrm flipV="1">
                <a:off x="4713463" y="1638745"/>
                <a:ext cx="817368" cy="817368"/>
              </a:xfrm>
              <a:prstGeom prst="rtTriangle">
                <a:avLst/>
              </a:prstGeom>
              <a:solidFill>
                <a:srgbClr val="1B9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直角三角形 20"/>
              <p:cNvSpPr/>
              <p:nvPr/>
            </p:nvSpPr>
            <p:spPr>
              <a:xfrm flipH="1" flipV="1">
                <a:off x="3896095" y="1638745"/>
                <a:ext cx="817368" cy="817368"/>
              </a:xfrm>
              <a:prstGeom prst="rtTriangle">
                <a:avLst/>
              </a:prstGeom>
              <a:solidFill>
                <a:srgbClr val="6CDA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grpSp>
        <p:nvGrpSpPr>
          <p:cNvPr id="31760" name="组合 35"/>
          <p:cNvGrpSpPr/>
          <p:nvPr/>
        </p:nvGrpSpPr>
        <p:grpSpPr>
          <a:xfrm>
            <a:off x="3644900" y="1595438"/>
            <a:ext cx="4921250" cy="2463800"/>
            <a:chOff x="3892550" y="2204410"/>
            <a:chExt cx="4921250" cy="2463319"/>
          </a:xfrm>
        </p:grpSpPr>
        <p:cxnSp>
          <p:nvCxnSpPr>
            <p:cNvPr id="26" name="直接连接符 25"/>
            <p:cNvCxnSpPr/>
            <p:nvPr/>
          </p:nvCxnSpPr>
          <p:spPr>
            <a:xfrm>
              <a:off x="3892550" y="2204410"/>
              <a:ext cx="175577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277101" y="2212680"/>
              <a:ext cx="1536699"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892550" y="2212680"/>
              <a:ext cx="0" cy="245504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813800" y="2212680"/>
              <a:ext cx="0" cy="245504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892550" y="4667729"/>
              <a:ext cx="492125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768" name="文本框 57"/>
          <p:cNvSpPr txBox="1"/>
          <p:nvPr/>
        </p:nvSpPr>
        <p:spPr>
          <a:xfrm>
            <a:off x="3921125" y="2446338"/>
            <a:ext cx="4330700" cy="830262"/>
          </a:xfrm>
          <a:prstGeom prst="rect">
            <a:avLst/>
          </a:prstGeom>
          <a:noFill/>
          <a:ln w="9525">
            <a:noFill/>
          </a:ln>
        </p:spPr>
        <p:txBody>
          <a:bodyPr anchor="t" anchorCtr="0">
            <a:spAutoFit/>
          </a:bodyPr>
          <a:lstStyle/>
          <a:p>
            <a:pPr algn="dist"/>
            <a:r>
              <a:rPr lang="en-US" altLang="zh-CN" sz="4800" b="1" dirty="0">
                <a:solidFill>
                  <a:srgbClr val="0DB1C4"/>
                </a:solidFill>
                <a:latin typeface="Microsoft YaHei" panose="020B0503020204020204" pitchFamily="34" charset="-122"/>
                <a:ea typeface="Microsoft YaHei" panose="020B0503020204020204" pitchFamily="34" charset="-122"/>
              </a:rPr>
              <a:t>THANK YOU</a:t>
            </a:r>
            <a:endParaRPr lang="zh-CN" altLang="en-US" sz="4800" b="1" dirty="0">
              <a:solidFill>
                <a:srgbClr val="0DB1C4"/>
              </a:solidFill>
              <a:latin typeface="Microsoft YaHei" panose="020B0503020204020204" pitchFamily="34" charset="-122"/>
              <a:ea typeface="Microsoft YaHei" panose="020B0503020204020204" pitchFamily="34" charset="-122"/>
            </a:endParaRPr>
          </a:p>
        </p:txBody>
      </p:sp>
      <p:pic>
        <p:nvPicPr>
          <p:cNvPr id="2" name="Picture 1" descr="Logo Debito"/>
          <p:cNvPicPr>
            <a:picLocks noChangeAspect="1"/>
          </p:cNvPicPr>
          <p:nvPr/>
        </p:nvPicPr>
        <p:blipFill>
          <a:blip r:embed="rId1"/>
          <a:stretch>
            <a:fillRect/>
          </a:stretch>
        </p:blipFill>
        <p:spPr>
          <a:xfrm>
            <a:off x="5537835" y="1207770"/>
            <a:ext cx="1411605" cy="5975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任意多边形 23"/>
          <p:cNvSpPr/>
          <p:nvPr/>
        </p:nvSpPr>
        <p:spPr>
          <a:xfrm>
            <a:off x="0" y="0"/>
            <a:ext cx="12192000" cy="6858000"/>
          </a:xfrm>
          <a:custGeom>
            <a:avLst/>
            <a:gdLst>
              <a:gd name="connsiteX0" fmla="*/ 0 w 12191999"/>
              <a:gd name="connsiteY0" fmla="*/ 0 h 6858000"/>
              <a:gd name="connsiteX1" fmla="*/ 12191999 w 12191999"/>
              <a:gd name="connsiteY1" fmla="*/ 568584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5685840"/>
                </a:lnTo>
                <a:lnTo>
                  <a:pt x="12191999" y="6858000"/>
                </a:lnTo>
                <a:lnTo>
                  <a:pt x="0" y="6858000"/>
                </a:lnTo>
                <a:close/>
              </a:path>
            </a:pathLst>
          </a:custGeom>
          <a:solidFill>
            <a:srgbClr val="0DB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直角三角形 24"/>
          <p:cNvSpPr/>
          <p:nvPr/>
        </p:nvSpPr>
        <p:spPr>
          <a:xfrm rot="5400000">
            <a:off x="0" y="0"/>
            <a:ext cx="2838450" cy="2838450"/>
          </a:xfrm>
          <a:prstGeom prst="rtTriangle">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5" name="文本框 25"/>
          <p:cNvSpPr txBox="1"/>
          <p:nvPr/>
        </p:nvSpPr>
        <p:spPr>
          <a:xfrm>
            <a:off x="1183005" y="3187700"/>
            <a:ext cx="6329045" cy="829945"/>
          </a:xfrm>
          <a:prstGeom prst="rect">
            <a:avLst/>
          </a:prstGeom>
          <a:noFill/>
          <a:ln w="9525">
            <a:noFill/>
          </a:ln>
        </p:spPr>
        <p:txBody>
          <a:bodyPr wrap="square" anchor="t" anchorCtr="0">
            <a:spAutoFit/>
          </a:bodyPr>
          <a:lstStyle/>
          <a:p>
            <a:r>
              <a:rPr lang="en-US" altLang="zh-CN" sz="4800" b="1" dirty="0">
                <a:solidFill>
                  <a:schemeClr val="bg1"/>
                </a:solidFill>
                <a:latin typeface="Microsoft YaHei" panose="020B0503020204020204" pitchFamily="34" charset="-122"/>
                <a:ea typeface="Microsoft YaHei" panose="020B0503020204020204" pitchFamily="34" charset="-122"/>
              </a:rPr>
              <a:t>01  </a:t>
            </a:r>
            <a:r>
              <a:rPr lang="en-GB" altLang="zh-CN" sz="4800" b="1" dirty="0">
                <a:solidFill>
                  <a:schemeClr val="bg1"/>
                </a:solidFill>
                <a:latin typeface="Microsoft YaHei" panose="020B0503020204020204" pitchFamily="34" charset="-122"/>
                <a:ea typeface="Microsoft YaHei" panose="020B0503020204020204" pitchFamily="34" charset="-122"/>
              </a:rPr>
              <a:t>Who we are?</a:t>
            </a:r>
            <a:endParaRPr lang="en-GB" altLang="zh-CN" sz="4800" b="1" dirty="0">
              <a:solidFill>
                <a:schemeClr val="bg1"/>
              </a:solidFill>
              <a:latin typeface="Microsoft YaHei" panose="020B0503020204020204" pitchFamily="34" charset="-122"/>
              <a:ea typeface="Microsoft YaHei" panose="020B0503020204020204" pitchFamily="34" charset="-122"/>
            </a:endParaRPr>
          </a:p>
        </p:txBody>
      </p:sp>
      <p:cxnSp>
        <p:nvCxnSpPr>
          <p:cNvPr id="28" name="直接连接符 27"/>
          <p:cNvCxnSpPr/>
          <p:nvPr/>
        </p:nvCxnSpPr>
        <p:spPr>
          <a:xfrm>
            <a:off x="1320800" y="4111625"/>
            <a:ext cx="3911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177" name="文本框 30"/>
          <p:cNvSpPr txBox="1"/>
          <p:nvPr/>
        </p:nvSpPr>
        <p:spPr>
          <a:xfrm>
            <a:off x="1220788" y="4205288"/>
            <a:ext cx="4011612" cy="583565"/>
          </a:xfrm>
          <a:prstGeom prst="rect">
            <a:avLst/>
          </a:prstGeom>
          <a:noFill/>
          <a:ln w="9525">
            <a:noFill/>
          </a:ln>
        </p:spPr>
        <p:txBody>
          <a:bodyPr anchor="t" anchorCtr="0">
            <a:spAutoFit/>
          </a:bodyPr>
          <a:lstStyle/>
          <a:p>
            <a:pPr algn="just"/>
            <a:r>
              <a:rPr lang="en-GB" altLang="zh-CN" sz="1600" dirty="0">
                <a:solidFill>
                  <a:schemeClr val="bg1"/>
                </a:solidFill>
                <a:latin typeface="Microsoft YaHei" panose="020B0503020204020204" pitchFamily="34" charset="-122"/>
                <a:ea typeface="Microsoft YaHei" panose="020B0503020204020204" pitchFamily="34" charset="-122"/>
              </a:rPr>
              <a:t>Debito is one of the </a:t>
            </a:r>
            <a:r>
              <a:rPr lang="en-US" altLang="en-GB" sz="1600" dirty="0">
                <a:solidFill>
                  <a:schemeClr val="bg1"/>
                </a:solidFill>
                <a:latin typeface="Microsoft YaHei" panose="020B0503020204020204" pitchFamily="34" charset="-122"/>
                <a:ea typeface="Microsoft YaHei" panose="020B0503020204020204" pitchFamily="34" charset="-122"/>
              </a:rPr>
              <a:t>Certified</a:t>
            </a:r>
            <a:endParaRPr lang="en-US" altLang="en-GB" sz="1600" dirty="0">
              <a:solidFill>
                <a:schemeClr val="bg1"/>
              </a:solidFill>
              <a:latin typeface="Microsoft YaHei" panose="020B0503020204020204" pitchFamily="34" charset="-122"/>
              <a:ea typeface="Microsoft YaHei" panose="020B0503020204020204" pitchFamily="34" charset="-122"/>
            </a:endParaRPr>
          </a:p>
          <a:p>
            <a:pPr algn="just"/>
            <a:r>
              <a:rPr lang="en-GB" altLang="zh-CN" sz="1600" dirty="0">
                <a:solidFill>
                  <a:schemeClr val="bg1"/>
                </a:solidFill>
                <a:latin typeface="Microsoft YaHei" panose="020B0503020204020204" pitchFamily="34" charset="-122"/>
                <a:ea typeface="Microsoft YaHei" panose="020B0503020204020204" pitchFamily="34" charset="-122"/>
              </a:rPr>
              <a:t>collection agency by AFPI</a:t>
            </a:r>
            <a:endParaRPr lang="en-GB" altLang="zh-CN" sz="1600" dirty="0">
              <a:solidFill>
                <a:schemeClr val="bg1"/>
              </a:solidFill>
              <a:latin typeface="Microsoft YaHei" panose="020B0503020204020204" pitchFamily="34" charset="-122"/>
              <a:ea typeface="Microsoft YaHei" panose="020B0503020204020204" pitchFamily="34" charset="-122"/>
            </a:endParaRPr>
          </a:p>
        </p:txBody>
      </p:sp>
      <p:pic>
        <p:nvPicPr>
          <p:cNvPr id="9" name="logo.png" descr="logo.png"/>
          <p:cNvPicPr>
            <a:picLocks noGrp="1" noChangeAspect="1"/>
          </p:cNvPicPr>
          <p:nvPr>
            <p:ph idx="1"/>
          </p:nvPr>
        </p:nvPicPr>
        <p:blipFill>
          <a:blip r:embed="rId1"/>
          <a:stretch>
            <a:fillRect/>
          </a:stretch>
        </p:blipFill>
        <p:spPr>
          <a:xfrm>
            <a:off x="8747125" y="183515"/>
            <a:ext cx="3185795" cy="1346835"/>
          </a:xfrm>
          <a:prstGeom prst="rect">
            <a:avLst/>
          </a:prstGeom>
          <a:ln w="12700">
            <a:miter lim="4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flipV="1">
            <a:off x="0" y="0"/>
            <a:ext cx="7329488" cy="3454400"/>
          </a:xfrm>
          <a:prstGeom prst="rtTriangl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Content Placeholder 1"/>
          <p:cNvPicPr>
            <a:picLocks noGrp="1" noChangeAspect="1"/>
          </p:cNvPicPr>
          <p:nvPr>
            <p:ph idx="1"/>
          </p:nvPr>
        </p:nvPicPr>
        <p:blipFill>
          <a:blip r:embed="rId1"/>
          <a:stretch>
            <a:fillRect/>
          </a:stretch>
        </p:blipFill>
        <p:spPr>
          <a:xfrm>
            <a:off x="4997450" y="991235"/>
            <a:ext cx="6856095" cy="4874895"/>
          </a:xfrm>
          <a:prstGeom prst="rect">
            <a:avLst/>
          </a:prstGeom>
          <a:ln w="66675" cmpd="tri">
            <a:solidFill>
              <a:schemeClr val="accent1"/>
            </a:solidFill>
          </a:ln>
        </p:spPr>
      </p:pic>
      <p:sp>
        <p:nvSpPr>
          <p:cNvPr id="6" name="直角三角形 5"/>
          <p:cNvSpPr/>
          <p:nvPr/>
        </p:nvSpPr>
        <p:spPr>
          <a:xfrm rot="16200000" flipV="1">
            <a:off x="-1386681" y="1386681"/>
            <a:ext cx="5748338" cy="2974975"/>
          </a:xfrm>
          <a:custGeom>
            <a:avLst/>
            <a:gdLst>
              <a:gd name="connsiteX0" fmla="*/ 0 w 5747657"/>
              <a:gd name="connsiteY0" fmla="*/ 2946400 h 2946400"/>
              <a:gd name="connsiteX1" fmla="*/ 0 w 5747657"/>
              <a:gd name="connsiteY1" fmla="*/ 0 h 2946400"/>
              <a:gd name="connsiteX2" fmla="*/ 5747657 w 5747657"/>
              <a:gd name="connsiteY2" fmla="*/ 2946400 h 2946400"/>
              <a:gd name="connsiteX3" fmla="*/ 0 w 5747657"/>
              <a:gd name="connsiteY3" fmla="*/ 2946400 h 2946400"/>
              <a:gd name="connsiteX0-1" fmla="*/ 0 w 5747657"/>
              <a:gd name="connsiteY0-2" fmla="*/ 2975428 h 2975428"/>
              <a:gd name="connsiteX1-3" fmla="*/ 1146627 w 5747657"/>
              <a:gd name="connsiteY1-4" fmla="*/ 0 h 2975428"/>
              <a:gd name="connsiteX2-5" fmla="*/ 5747657 w 5747657"/>
              <a:gd name="connsiteY2-6" fmla="*/ 2975428 h 2975428"/>
              <a:gd name="connsiteX3-7" fmla="*/ 0 w 5747657"/>
              <a:gd name="connsiteY3-8" fmla="*/ 2975428 h 2975428"/>
            </a:gdLst>
            <a:ahLst/>
            <a:cxnLst>
              <a:cxn ang="0">
                <a:pos x="connsiteX0-1" y="connsiteY0-2"/>
              </a:cxn>
              <a:cxn ang="0">
                <a:pos x="connsiteX1-3" y="connsiteY1-4"/>
              </a:cxn>
              <a:cxn ang="0">
                <a:pos x="connsiteX2-5" y="connsiteY2-6"/>
              </a:cxn>
              <a:cxn ang="0">
                <a:pos x="connsiteX3-7" y="connsiteY3-8"/>
              </a:cxn>
            </a:cxnLst>
            <a:rect l="l" t="t" r="r" b="b"/>
            <a:pathLst>
              <a:path w="5747657" h="2975428">
                <a:moveTo>
                  <a:pt x="0" y="2975428"/>
                </a:moveTo>
                <a:lnTo>
                  <a:pt x="1146627" y="0"/>
                </a:lnTo>
                <a:lnTo>
                  <a:pt x="5747657" y="2975428"/>
                </a:lnTo>
                <a:lnTo>
                  <a:pt x="0" y="2975428"/>
                </a:lnTo>
                <a:close/>
              </a:path>
            </a:pathLst>
          </a:cu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文本框 25"/>
          <p:cNvSpPr txBox="1"/>
          <p:nvPr/>
        </p:nvSpPr>
        <p:spPr>
          <a:xfrm>
            <a:off x="287655" y="90805"/>
            <a:ext cx="8478520" cy="398780"/>
          </a:xfrm>
          <a:prstGeom prst="rect">
            <a:avLst/>
          </a:prstGeom>
          <a:noFill/>
          <a:ln w="9525">
            <a:noFill/>
          </a:ln>
        </p:spPr>
        <p:txBody>
          <a:bodyPr wrap="square" anchor="t" anchorCtr="0">
            <a:spAutoFit/>
          </a:bodyPr>
          <a:lstStyle/>
          <a:p>
            <a:r>
              <a:rPr lang="en-GB" altLang="zh-CN" sz="2000" b="1" dirty="0">
                <a:solidFill>
                  <a:schemeClr val="bg1"/>
                </a:solidFill>
                <a:latin typeface="Microsoft YaHei" panose="020B0503020204020204" pitchFamily="34" charset="-122"/>
                <a:ea typeface="Microsoft YaHei" panose="020B0503020204020204" pitchFamily="34" charset="-122"/>
              </a:rPr>
              <a:t>A legal company with full registration by AFPI</a:t>
            </a:r>
            <a:endParaRPr lang="en-GB" altLang="zh-CN" sz="2000" b="1" dirty="0">
              <a:solidFill>
                <a:schemeClr val="bg1"/>
              </a:solidFill>
              <a:latin typeface="Microsoft YaHei" panose="020B0503020204020204" pitchFamily="34" charset="-122"/>
              <a:ea typeface="Microsoft YaHei" panose="020B0503020204020204" pitchFamily="34" charset="-122"/>
            </a:endParaRPr>
          </a:p>
        </p:txBody>
      </p:sp>
      <p:grpSp>
        <p:nvGrpSpPr>
          <p:cNvPr id="29715" name="组合 48"/>
          <p:cNvGrpSpPr/>
          <p:nvPr/>
        </p:nvGrpSpPr>
        <p:grpSpPr>
          <a:xfrm>
            <a:off x="287656" y="2868295"/>
            <a:ext cx="3923030" cy="1484838"/>
            <a:chOff x="749559" y="4665645"/>
            <a:chExt cx="2601596" cy="566790"/>
          </a:xfrm>
          <a:solidFill>
            <a:schemeClr val="bg1"/>
          </a:solidFill>
        </p:grpSpPr>
        <p:sp>
          <p:nvSpPr>
            <p:cNvPr id="29716" name="矩形 49"/>
            <p:cNvSpPr/>
            <p:nvPr/>
          </p:nvSpPr>
          <p:spPr>
            <a:xfrm>
              <a:off x="749559" y="4923544"/>
              <a:ext cx="2601596" cy="308891"/>
            </a:xfrm>
            <a:prstGeom prst="roundRect">
              <a:avLst/>
            </a:prstGeom>
            <a:grpFill/>
            <a:ln w="9525">
              <a:noFill/>
            </a:ln>
          </p:spPr>
          <p:txBody>
            <a:bodyPr wrap="square" anchor="t" anchorCtr="0">
              <a:spAutoFit/>
            </a:bodyPr>
            <a:lstStyle/>
            <a:p>
              <a:pPr algn="ctr"/>
              <a:r>
                <a:rPr lang="en-GB" altLang="zh-CN" sz="1400" dirty="0">
                  <a:solidFill>
                    <a:srgbClr val="000000"/>
                  </a:solidFill>
                  <a:latin typeface="Microsoft YaHei" panose="020B0503020204020204" pitchFamily="34" charset="-122"/>
                  <a:ea typeface="Microsoft YaHei" panose="020B0503020204020204" pitchFamily="34" charset="-122"/>
                </a:rPr>
                <a:t>We are fully followed AFPI Code of Conduct and we can assure will not have any compliance problems in the future</a:t>
              </a:r>
              <a:endParaRPr lang="en-GB" altLang="zh-CN" sz="1400" dirty="0">
                <a:solidFill>
                  <a:srgbClr val="000000"/>
                </a:solidFill>
                <a:latin typeface="Microsoft YaHei" panose="020B0503020204020204" pitchFamily="34" charset="-122"/>
                <a:ea typeface="Microsoft YaHei" panose="020B0503020204020204" pitchFamily="34" charset="-122"/>
              </a:endParaRPr>
            </a:p>
          </p:txBody>
        </p:sp>
        <p:sp>
          <p:nvSpPr>
            <p:cNvPr id="29717" name="矩形 50"/>
            <p:cNvSpPr/>
            <p:nvPr/>
          </p:nvSpPr>
          <p:spPr>
            <a:xfrm>
              <a:off x="1068894" y="4665645"/>
              <a:ext cx="1962872" cy="155797"/>
            </a:xfrm>
            <a:prstGeom prst="roundRect">
              <a:avLst/>
            </a:prstGeom>
            <a:grpFill/>
            <a:ln w="9525">
              <a:noFill/>
            </a:ln>
          </p:spPr>
          <p:txBody>
            <a:bodyPr anchor="t" anchorCtr="0">
              <a:spAutoFit/>
            </a:bodyPr>
            <a:lstStyle/>
            <a:p>
              <a:pPr algn="ctr"/>
              <a:r>
                <a:rPr lang="en-GB" altLang="zh-CN" b="1" dirty="0">
                  <a:solidFill>
                    <a:srgbClr val="000000"/>
                  </a:solidFill>
                  <a:latin typeface="Microsoft YaHei" panose="020B0503020204020204" pitchFamily="34" charset="-122"/>
                  <a:ea typeface="Microsoft YaHei" panose="020B0503020204020204" pitchFamily="34" charset="-122"/>
                </a:rPr>
                <a:t>With this </a:t>
              </a:r>
              <a:r>
                <a:rPr lang="en-US" altLang="en-GB" b="1" dirty="0">
                  <a:solidFill>
                    <a:srgbClr val="000000"/>
                  </a:solidFill>
                  <a:latin typeface="Microsoft YaHei" panose="020B0503020204020204" pitchFamily="34" charset="-122"/>
                  <a:ea typeface="Microsoft YaHei" panose="020B0503020204020204" pitchFamily="34" charset="-122"/>
                </a:rPr>
                <a:t>Certificate</a:t>
              </a:r>
              <a:r>
                <a:rPr lang="en-GB" altLang="zh-CN" b="1" dirty="0">
                  <a:solidFill>
                    <a:srgbClr val="000000"/>
                  </a:solidFill>
                  <a:latin typeface="Microsoft YaHei" panose="020B0503020204020204" pitchFamily="34" charset="-122"/>
                  <a:ea typeface="Microsoft YaHei" panose="020B0503020204020204" pitchFamily="34" charset="-122"/>
                </a:rPr>
                <a:t>:</a:t>
              </a:r>
              <a:endParaRPr lang="en-GB" altLang="zh-CN" b="1" dirty="0">
                <a:solidFill>
                  <a:srgbClr val="000000"/>
                </a:solidFill>
                <a:latin typeface="Microsoft YaHei" panose="020B0503020204020204" pitchFamily="34" charset="-122"/>
                <a:ea typeface="Microsoft YaHei" panose="020B0503020204020204" pitchFamily="34" charset="-122"/>
              </a:endParaRPr>
            </a:p>
          </p:txBody>
        </p:sp>
      </p:grpSp>
      <p:pic>
        <p:nvPicPr>
          <p:cNvPr id="9" name="logo.png" descr="logo.png"/>
          <p:cNvPicPr>
            <a:picLocks noChangeAspect="1"/>
          </p:cNvPicPr>
          <p:nvPr/>
        </p:nvPicPr>
        <p:blipFill>
          <a:blip r:embed="rId2"/>
          <a:stretch>
            <a:fillRect/>
          </a:stretch>
        </p:blipFill>
        <p:spPr>
          <a:xfrm>
            <a:off x="10118725" y="5920740"/>
            <a:ext cx="1949450" cy="824230"/>
          </a:xfrm>
          <a:prstGeom prst="rect">
            <a:avLst/>
          </a:prstGeom>
          <a:ln w="12700">
            <a:miter lim="4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flipV="1">
            <a:off x="0" y="0"/>
            <a:ext cx="7329488" cy="3454400"/>
          </a:xfrm>
          <a:prstGeom prst="rtTriangl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 name="Content Placeholder 1" descr="C:\Users\UangMe\Documents\New folder\Spv\AFPI Certificate\Ayu Nurhayani.pngAyu Nurhayani"/>
          <p:cNvPicPr>
            <a:picLocks noGrp="1" noChangeAspect="1"/>
          </p:cNvPicPr>
          <p:nvPr>
            <p:ph idx="1"/>
          </p:nvPr>
        </p:nvPicPr>
        <p:blipFill>
          <a:blip r:embed="rId1"/>
          <a:srcRect/>
          <a:stretch>
            <a:fillRect/>
          </a:stretch>
        </p:blipFill>
        <p:spPr>
          <a:xfrm>
            <a:off x="4986020" y="1004253"/>
            <a:ext cx="6856095" cy="4848860"/>
          </a:xfrm>
          <a:prstGeom prst="rect">
            <a:avLst/>
          </a:prstGeom>
          <a:ln w="66675" cmpd="tri">
            <a:solidFill>
              <a:schemeClr val="accent1"/>
            </a:solidFill>
          </a:ln>
        </p:spPr>
      </p:pic>
      <p:sp>
        <p:nvSpPr>
          <p:cNvPr id="6" name="直角三角形 5"/>
          <p:cNvSpPr/>
          <p:nvPr/>
        </p:nvSpPr>
        <p:spPr>
          <a:xfrm rot="16200000" flipV="1">
            <a:off x="-1386681" y="1386681"/>
            <a:ext cx="5748338" cy="2974975"/>
          </a:xfrm>
          <a:custGeom>
            <a:avLst/>
            <a:gdLst>
              <a:gd name="connsiteX0" fmla="*/ 0 w 5747657"/>
              <a:gd name="connsiteY0" fmla="*/ 2946400 h 2946400"/>
              <a:gd name="connsiteX1" fmla="*/ 0 w 5747657"/>
              <a:gd name="connsiteY1" fmla="*/ 0 h 2946400"/>
              <a:gd name="connsiteX2" fmla="*/ 5747657 w 5747657"/>
              <a:gd name="connsiteY2" fmla="*/ 2946400 h 2946400"/>
              <a:gd name="connsiteX3" fmla="*/ 0 w 5747657"/>
              <a:gd name="connsiteY3" fmla="*/ 2946400 h 2946400"/>
              <a:gd name="connsiteX0-1" fmla="*/ 0 w 5747657"/>
              <a:gd name="connsiteY0-2" fmla="*/ 2975428 h 2975428"/>
              <a:gd name="connsiteX1-3" fmla="*/ 1146627 w 5747657"/>
              <a:gd name="connsiteY1-4" fmla="*/ 0 h 2975428"/>
              <a:gd name="connsiteX2-5" fmla="*/ 5747657 w 5747657"/>
              <a:gd name="connsiteY2-6" fmla="*/ 2975428 h 2975428"/>
              <a:gd name="connsiteX3-7" fmla="*/ 0 w 5747657"/>
              <a:gd name="connsiteY3-8" fmla="*/ 2975428 h 2975428"/>
            </a:gdLst>
            <a:ahLst/>
            <a:cxnLst>
              <a:cxn ang="0">
                <a:pos x="connsiteX0-1" y="connsiteY0-2"/>
              </a:cxn>
              <a:cxn ang="0">
                <a:pos x="connsiteX1-3" y="connsiteY1-4"/>
              </a:cxn>
              <a:cxn ang="0">
                <a:pos x="connsiteX2-5" y="connsiteY2-6"/>
              </a:cxn>
              <a:cxn ang="0">
                <a:pos x="connsiteX3-7" y="connsiteY3-8"/>
              </a:cxn>
            </a:cxnLst>
            <a:rect l="l" t="t" r="r" b="b"/>
            <a:pathLst>
              <a:path w="5747657" h="2975428">
                <a:moveTo>
                  <a:pt x="0" y="2975428"/>
                </a:moveTo>
                <a:lnTo>
                  <a:pt x="1146627" y="0"/>
                </a:lnTo>
                <a:lnTo>
                  <a:pt x="5747657" y="2975428"/>
                </a:lnTo>
                <a:lnTo>
                  <a:pt x="0" y="2975428"/>
                </a:lnTo>
                <a:close/>
              </a:path>
            </a:pathLst>
          </a:cu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文本框 25"/>
          <p:cNvSpPr txBox="1"/>
          <p:nvPr/>
        </p:nvSpPr>
        <p:spPr>
          <a:xfrm>
            <a:off x="287655" y="90805"/>
            <a:ext cx="8478520" cy="398780"/>
          </a:xfrm>
          <a:prstGeom prst="rect">
            <a:avLst/>
          </a:prstGeom>
          <a:noFill/>
          <a:ln w="9525">
            <a:noFill/>
          </a:ln>
        </p:spPr>
        <p:txBody>
          <a:bodyPr wrap="square" anchor="t" anchorCtr="0">
            <a:spAutoFit/>
          </a:bodyPr>
          <a:lstStyle/>
          <a:p>
            <a:r>
              <a:rPr lang="en-GB" altLang="zh-CN" sz="2000" b="1" dirty="0">
                <a:solidFill>
                  <a:schemeClr val="bg1"/>
                </a:solidFill>
                <a:latin typeface="Microsoft YaHei" panose="020B0503020204020204" pitchFamily="34" charset="-122"/>
                <a:ea typeface="Microsoft YaHei" panose="020B0503020204020204" pitchFamily="34" charset="-122"/>
              </a:rPr>
              <a:t>A legal company with </a:t>
            </a:r>
            <a:r>
              <a:rPr lang="en-US" altLang="en-GB" sz="2000" b="1" dirty="0">
                <a:solidFill>
                  <a:schemeClr val="bg1"/>
                </a:solidFill>
                <a:latin typeface="Microsoft YaHei" panose="020B0503020204020204" pitchFamily="34" charset="-122"/>
                <a:ea typeface="Microsoft YaHei" panose="020B0503020204020204" pitchFamily="34" charset="-122"/>
              </a:rPr>
              <a:t>Certified Agent</a:t>
            </a:r>
            <a:endParaRPr lang="en-US" altLang="en-GB" sz="2000" b="1" dirty="0">
              <a:solidFill>
                <a:schemeClr val="bg1"/>
              </a:solidFill>
              <a:latin typeface="Microsoft YaHei" panose="020B0503020204020204" pitchFamily="34" charset="-122"/>
              <a:ea typeface="Microsoft YaHei" panose="020B0503020204020204" pitchFamily="34" charset="-122"/>
            </a:endParaRPr>
          </a:p>
        </p:txBody>
      </p:sp>
      <p:grpSp>
        <p:nvGrpSpPr>
          <p:cNvPr id="29715" name="组合 48"/>
          <p:cNvGrpSpPr/>
          <p:nvPr/>
        </p:nvGrpSpPr>
        <p:grpSpPr>
          <a:xfrm>
            <a:off x="287656" y="2868295"/>
            <a:ext cx="3923030" cy="1254071"/>
            <a:chOff x="749559" y="4665645"/>
            <a:chExt cx="2601596" cy="478702"/>
          </a:xfrm>
          <a:solidFill>
            <a:schemeClr val="bg1"/>
          </a:solidFill>
        </p:grpSpPr>
        <p:sp>
          <p:nvSpPr>
            <p:cNvPr id="29716" name="矩形 49"/>
            <p:cNvSpPr/>
            <p:nvPr/>
          </p:nvSpPr>
          <p:spPr>
            <a:xfrm>
              <a:off x="749559" y="4923544"/>
              <a:ext cx="2601596" cy="220803"/>
            </a:xfrm>
            <a:prstGeom prst="roundRect">
              <a:avLst/>
            </a:prstGeom>
            <a:grpFill/>
            <a:ln w="9525">
              <a:noFill/>
            </a:ln>
          </p:spPr>
          <p:txBody>
            <a:bodyPr wrap="square" anchor="t" anchorCtr="0">
              <a:spAutoFit/>
            </a:bodyPr>
            <a:lstStyle/>
            <a:p>
              <a:pPr algn="ctr"/>
              <a:r>
                <a:rPr lang="en-GB" altLang="zh-CN" sz="1400" dirty="0">
                  <a:solidFill>
                    <a:srgbClr val="000000"/>
                  </a:solidFill>
                  <a:latin typeface="Microsoft YaHei" panose="020B0503020204020204" pitchFamily="34" charset="-122"/>
                  <a:ea typeface="Microsoft YaHei" panose="020B0503020204020204" pitchFamily="34" charset="-122"/>
                </a:rPr>
                <a:t>We are</a:t>
              </a:r>
              <a:r>
                <a:rPr lang="en-US" altLang="en-GB" sz="1400" dirty="0">
                  <a:solidFill>
                    <a:srgbClr val="000000"/>
                  </a:solidFill>
                  <a:latin typeface="Microsoft YaHei" panose="020B0503020204020204" pitchFamily="34" charset="-122"/>
                  <a:ea typeface="Microsoft YaHei" panose="020B0503020204020204" pitchFamily="34" charset="-122"/>
                </a:rPr>
                <a:t> Have more than 100% Desk Collection Agent Who get APFI Certificate </a:t>
              </a:r>
              <a:endParaRPr lang="en-US" altLang="en-GB" sz="1400" dirty="0">
                <a:solidFill>
                  <a:srgbClr val="000000"/>
                </a:solidFill>
                <a:latin typeface="Microsoft YaHei" panose="020B0503020204020204" pitchFamily="34" charset="-122"/>
                <a:ea typeface="Microsoft YaHei" panose="020B0503020204020204" pitchFamily="34" charset="-122"/>
              </a:endParaRPr>
            </a:p>
          </p:txBody>
        </p:sp>
        <p:sp>
          <p:nvSpPr>
            <p:cNvPr id="29717" name="矩形 50"/>
            <p:cNvSpPr/>
            <p:nvPr/>
          </p:nvSpPr>
          <p:spPr>
            <a:xfrm>
              <a:off x="1068894" y="4665645"/>
              <a:ext cx="1962872" cy="155797"/>
            </a:xfrm>
            <a:prstGeom prst="roundRect">
              <a:avLst/>
            </a:prstGeom>
            <a:grpFill/>
            <a:ln w="9525">
              <a:noFill/>
            </a:ln>
          </p:spPr>
          <p:txBody>
            <a:bodyPr anchor="t" anchorCtr="0">
              <a:spAutoFit/>
            </a:bodyPr>
            <a:lstStyle/>
            <a:p>
              <a:pPr algn="ctr"/>
              <a:r>
                <a:rPr lang="en-US" b="1" dirty="0">
                  <a:solidFill>
                    <a:srgbClr val="000000"/>
                  </a:solidFill>
                  <a:latin typeface="Microsoft YaHei" panose="020B0503020204020204" pitchFamily="34" charset="-122"/>
                  <a:ea typeface="Microsoft YaHei" panose="020B0503020204020204" pitchFamily="34" charset="-122"/>
                </a:rPr>
                <a:t>Agent Certification :</a:t>
              </a:r>
              <a:endParaRPr lang="en-US" b="1" dirty="0">
                <a:solidFill>
                  <a:srgbClr val="000000"/>
                </a:solidFill>
                <a:latin typeface="Microsoft YaHei" panose="020B0503020204020204" pitchFamily="34" charset="-122"/>
                <a:ea typeface="Microsoft YaHei" panose="020B0503020204020204" pitchFamily="34" charset="-122"/>
              </a:endParaRPr>
            </a:p>
          </p:txBody>
        </p:sp>
      </p:grpSp>
      <p:pic>
        <p:nvPicPr>
          <p:cNvPr id="9" name="logo.png" descr="logo.png"/>
          <p:cNvPicPr>
            <a:picLocks noChangeAspect="1"/>
          </p:cNvPicPr>
          <p:nvPr/>
        </p:nvPicPr>
        <p:blipFill>
          <a:blip r:embed="rId2"/>
          <a:stretch>
            <a:fillRect/>
          </a:stretch>
        </p:blipFill>
        <p:spPr>
          <a:xfrm>
            <a:off x="10118725" y="5920740"/>
            <a:ext cx="1949450" cy="824230"/>
          </a:xfrm>
          <a:prstGeom prst="rect">
            <a:avLst/>
          </a:prstGeom>
          <a:ln w="12700">
            <a:miter lim="400000"/>
            <a:headEnd/>
            <a:tailEnd/>
          </a:ln>
        </p:spPr>
      </p:pic>
      <p:pic>
        <p:nvPicPr>
          <p:cNvPr id="4" name="Picture 3"/>
          <p:cNvPicPr>
            <a:picLocks noChangeAspect="1"/>
          </p:cNvPicPr>
          <p:nvPr/>
        </p:nvPicPr>
        <p:blipFill>
          <a:blip r:embed="rId3"/>
          <a:stretch>
            <a:fillRect/>
          </a:stretch>
        </p:blipFill>
        <p:spPr>
          <a:xfrm>
            <a:off x="7418705" y="2703195"/>
            <a:ext cx="1969770" cy="342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2"/>
          <p:cNvSpPr/>
          <p:nvPr/>
        </p:nvSpPr>
        <p:spPr>
          <a:xfrm flipV="1">
            <a:off x="0" y="0"/>
            <a:ext cx="7329488" cy="3454400"/>
          </a:xfrm>
          <a:prstGeom prst="rtTriangl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直角三角形 5"/>
          <p:cNvSpPr/>
          <p:nvPr/>
        </p:nvSpPr>
        <p:spPr>
          <a:xfrm rot="16200000" flipV="1">
            <a:off x="-1386681" y="1386681"/>
            <a:ext cx="5748338" cy="2974975"/>
          </a:xfrm>
          <a:custGeom>
            <a:avLst/>
            <a:gdLst>
              <a:gd name="connsiteX0" fmla="*/ 0 w 5747657"/>
              <a:gd name="connsiteY0" fmla="*/ 2946400 h 2946400"/>
              <a:gd name="connsiteX1" fmla="*/ 0 w 5747657"/>
              <a:gd name="connsiteY1" fmla="*/ 0 h 2946400"/>
              <a:gd name="connsiteX2" fmla="*/ 5747657 w 5747657"/>
              <a:gd name="connsiteY2" fmla="*/ 2946400 h 2946400"/>
              <a:gd name="connsiteX3" fmla="*/ 0 w 5747657"/>
              <a:gd name="connsiteY3" fmla="*/ 2946400 h 2946400"/>
              <a:gd name="connsiteX0-1" fmla="*/ 0 w 5747657"/>
              <a:gd name="connsiteY0-2" fmla="*/ 2975428 h 2975428"/>
              <a:gd name="connsiteX1-3" fmla="*/ 1146627 w 5747657"/>
              <a:gd name="connsiteY1-4" fmla="*/ 0 h 2975428"/>
              <a:gd name="connsiteX2-5" fmla="*/ 5747657 w 5747657"/>
              <a:gd name="connsiteY2-6" fmla="*/ 2975428 h 2975428"/>
              <a:gd name="connsiteX3-7" fmla="*/ 0 w 5747657"/>
              <a:gd name="connsiteY3-8" fmla="*/ 2975428 h 2975428"/>
            </a:gdLst>
            <a:ahLst/>
            <a:cxnLst>
              <a:cxn ang="0">
                <a:pos x="connsiteX0-1" y="connsiteY0-2"/>
              </a:cxn>
              <a:cxn ang="0">
                <a:pos x="connsiteX1-3" y="connsiteY1-4"/>
              </a:cxn>
              <a:cxn ang="0">
                <a:pos x="connsiteX2-5" y="connsiteY2-6"/>
              </a:cxn>
              <a:cxn ang="0">
                <a:pos x="connsiteX3-7" y="connsiteY3-8"/>
              </a:cxn>
            </a:cxnLst>
            <a:rect l="l" t="t" r="r" b="b"/>
            <a:pathLst>
              <a:path w="5747657" h="2975428">
                <a:moveTo>
                  <a:pt x="0" y="2975428"/>
                </a:moveTo>
                <a:lnTo>
                  <a:pt x="1146627" y="0"/>
                </a:lnTo>
                <a:lnTo>
                  <a:pt x="5747657" y="2975428"/>
                </a:lnTo>
                <a:lnTo>
                  <a:pt x="0" y="2975428"/>
                </a:lnTo>
                <a:close/>
              </a:path>
            </a:pathLst>
          </a:cu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文本框 25"/>
          <p:cNvSpPr txBox="1"/>
          <p:nvPr/>
        </p:nvSpPr>
        <p:spPr>
          <a:xfrm>
            <a:off x="287655" y="90805"/>
            <a:ext cx="8478520" cy="398780"/>
          </a:xfrm>
          <a:prstGeom prst="rect">
            <a:avLst/>
          </a:prstGeom>
          <a:noFill/>
          <a:ln w="9525">
            <a:noFill/>
          </a:ln>
        </p:spPr>
        <p:txBody>
          <a:bodyPr wrap="square" anchor="t" anchorCtr="0">
            <a:spAutoFit/>
          </a:bodyPr>
          <a:lstStyle/>
          <a:p>
            <a:r>
              <a:rPr lang="en-GB" altLang="zh-CN" sz="2000" b="1" dirty="0">
                <a:solidFill>
                  <a:schemeClr val="bg1"/>
                </a:solidFill>
                <a:latin typeface="Microsoft YaHei" panose="020B0503020204020204" pitchFamily="34" charset="-122"/>
                <a:ea typeface="Microsoft YaHei" panose="020B0503020204020204" pitchFamily="34" charset="-122"/>
              </a:rPr>
              <a:t>Our Director</a:t>
            </a:r>
            <a:endParaRPr lang="en-GB" altLang="zh-CN" sz="2000" b="1" dirty="0">
              <a:solidFill>
                <a:schemeClr val="bg1"/>
              </a:solidFill>
              <a:latin typeface="Microsoft YaHei" panose="020B0503020204020204" pitchFamily="34" charset="-122"/>
              <a:ea typeface="Microsoft YaHei" panose="020B0503020204020204" pitchFamily="34" charset="-122"/>
            </a:endParaRPr>
          </a:p>
        </p:txBody>
      </p:sp>
      <p:sp>
        <p:nvSpPr>
          <p:cNvPr id="20" name="TextBox 19"/>
          <p:cNvSpPr txBox="1"/>
          <p:nvPr/>
        </p:nvSpPr>
        <p:spPr>
          <a:xfrm>
            <a:off x="3823335" y="3597275"/>
            <a:ext cx="7937500" cy="2414905"/>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400" rtl="0" fontAlgn="auto" latinLnBrk="0" hangingPunct="0">
              <a:lnSpc>
                <a:spcPct val="90000"/>
              </a:lnSpc>
              <a:spcBef>
                <a:spcPts val="4500"/>
              </a:spcBef>
              <a:spcAft>
                <a:spcPts val="0"/>
              </a:spcAft>
              <a:buClrTx/>
              <a:buSzTx/>
              <a:buFontTx/>
              <a:buNone/>
              <a:defRPr kumimoji="0" sz="4800" b="0" i="0" u="none" strike="noStrike" cap="none" spc="0" normalizeH="0" baseline="0">
                <a:ln>
                  <a:noFill/>
                </a:ln>
                <a:solidFill>
                  <a:srgbClr val="000000"/>
                </a:solidFill>
                <a:effectLst/>
                <a:uFillTx/>
                <a:latin typeface="+mn-lt"/>
                <a:ea typeface="+mn-ea"/>
                <a:cs typeface="+mn-cs"/>
                <a:sym typeface="Helvetica Neue"/>
              </a:defRPr>
            </a:lvl9pPr>
          </a:lstStyle>
          <a:p>
            <a:r>
              <a:rPr lang="en-GB" sz="2800" dirty="0">
                <a:latin typeface="Calibri" panose="020F0502020204030204" pitchFamily="34" charset="0"/>
                <a:cs typeface="Calibri" panose="020F0502020204030204" pitchFamily="34" charset="0"/>
              </a:rPr>
              <a:t>“Graduated from </a:t>
            </a:r>
            <a:r>
              <a:rPr lang="en-GB" sz="2800" dirty="0" err="1">
                <a:latin typeface="Calibri" panose="020F0502020204030204" pitchFamily="34" charset="0"/>
                <a:cs typeface="Calibri" panose="020F0502020204030204" pitchFamily="34" charset="0"/>
              </a:rPr>
              <a:t>Universitas</a:t>
            </a:r>
            <a:r>
              <a:rPr lang="en-GB" sz="2800" dirty="0">
                <a:latin typeface="Calibri" panose="020F0502020204030204" pitchFamily="34" charset="0"/>
                <a:cs typeface="Calibri" panose="020F0502020204030204" pitchFamily="34" charset="0"/>
              </a:rPr>
              <a:t> Negeri Padang majoring English Education at 2014, Riza has already multiple years on Operations field in financial industries. With his experience as head of collection for multiple years, Riza founded </a:t>
            </a:r>
            <a:r>
              <a:rPr lang="en-GB" sz="2800" dirty="0" err="1">
                <a:latin typeface="Calibri" panose="020F0502020204030204" pitchFamily="34" charset="0"/>
                <a:cs typeface="Calibri" panose="020F0502020204030204" pitchFamily="34" charset="0"/>
              </a:rPr>
              <a:t>Debito</a:t>
            </a:r>
            <a:r>
              <a:rPr lang="en-GB" sz="2800" dirty="0">
                <a:latin typeface="Calibri" panose="020F0502020204030204" pitchFamily="34" charset="0"/>
                <a:cs typeface="Calibri" panose="020F0502020204030204" pitchFamily="34" charset="0"/>
              </a:rPr>
              <a:t> and directly manage </a:t>
            </a:r>
            <a:r>
              <a:rPr lang="en-GB" sz="2800" dirty="0" err="1">
                <a:latin typeface="Calibri" panose="020F0502020204030204" pitchFamily="34" charset="0"/>
                <a:cs typeface="Calibri" panose="020F0502020204030204" pitchFamily="34" charset="0"/>
              </a:rPr>
              <a:t>Debito’s</a:t>
            </a:r>
            <a:r>
              <a:rPr lang="en-GB" sz="2800" dirty="0">
                <a:latin typeface="Calibri" panose="020F0502020204030204" pitchFamily="34" charset="0"/>
                <a:cs typeface="Calibri" panose="020F0502020204030204" pitchFamily="34" charset="0"/>
              </a:rPr>
              <a:t> professional teams. “</a:t>
            </a:r>
            <a:endParaRPr lang="en-GB" sz="2800" dirty="0">
              <a:latin typeface="Calibri" panose="020F0502020204030204" pitchFamily="34" charset="0"/>
              <a:cs typeface="Calibri" panose="020F0502020204030204" pitchFamily="34" charset="0"/>
            </a:endParaRPr>
          </a:p>
        </p:txBody>
      </p:sp>
      <p:sp>
        <p:nvSpPr>
          <p:cNvPr id="15" name="矩形 50"/>
          <p:cNvSpPr/>
          <p:nvPr/>
        </p:nvSpPr>
        <p:spPr>
          <a:xfrm>
            <a:off x="3956050" y="3013710"/>
            <a:ext cx="7928610" cy="583565"/>
          </a:xfrm>
          <a:prstGeom prst="rect">
            <a:avLst/>
          </a:prstGeom>
          <a:noFill/>
          <a:ln w="9525">
            <a:noFill/>
          </a:ln>
        </p:spPr>
        <p:txBody>
          <a:bodyPr wrap="square" anchor="t" anchorCtr="0">
            <a:spAutoFit/>
          </a:bodyPr>
          <a:lstStyle/>
          <a:p>
            <a:pPr algn="l"/>
            <a:r>
              <a:rPr lang="en-GB" altLang="zh-CN" sz="3200" b="1" u="sng" dirty="0">
                <a:solidFill>
                  <a:srgbClr val="0D5176"/>
                </a:solidFill>
                <a:latin typeface="Microsoft YaHei" panose="020B0503020204020204" pitchFamily="34" charset="-122"/>
                <a:ea typeface="Microsoft YaHei" panose="020B0503020204020204" pitchFamily="34" charset="-122"/>
              </a:rPr>
              <a:t>Riza Ummara El Darman S.Pd.Ing</a:t>
            </a:r>
            <a:endParaRPr lang="en-GB" altLang="zh-CN" sz="3200" b="1" u="sng" dirty="0">
              <a:solidFill>
                <a:srgbClr val="0D5176"/>
              </a:solidFill>
              <a:latin typeface="Microsoft YaHei" panose="020B0503020204020204" pitchFamily="34" charset="-122"/>
              <a:ea typeface="Microsoft YaHei" panose="020B0503020204020204" pitchFamily="34" charset="-122"/>
            </a:endParaRPr>
          </a:p>
        </p:txBody>
      </p:sp>
      <p:pic>
        <p:nvPicPr>
          <p:cNvPr id="16" name="logo.png" descr="logo.png"/>
          <p:cNvPicPr>
            <a:picLocks noGrp="1" noChangeAspect="1"/>
          </p:cNvPicPr>
          <p:nvPr>
            <p:ph idx="1"/>
          </p:nvPr>
        </p:nvPicPr>
        <p:blipFill>
          <a:blip r:embed="rId1"/>
          <a:stretch>
            <a:fillRect/>
          </a:stretch>
        </p:blipFill>
        <p:spPr>
          <a:xfrm>
            <a:off x="10193655" y="6012180"/>
            <a:ext cx="1828165" cy="772795"/>
          </a:xfrm>
          <a:prstGeom prst="rect">
            <a:avLst/>
          </a:prstGeom>
          <a:ln w="12700">
            <a:miter lim="400000"/>
            <a:headEnd/>
            <a:tailEnd/>
          </a:ln>
        </p:spPr>
      </p:pic>
      <p:pic>
        <p:nvPicPr>
          <p:cNvPr id="4" name="Picture 3" descr="LEE09191ed-removebg"/>
          <p:cNvPicPr>
            <a:picLocks noChangeAspect="1"/>
          </p:cNvPicPr>
          <p:nvPr/>
        </p:nvPicPr>
        <p:blipFill>
          <a:blip r:embed="rId2"/>
          <a:stretch>
            <a:fillRect/>
          </a:stretch>
        </p:blipFill>
        <p:spPr>
          <a:xfrm>
            <a:off x="461010" y="1216660"/>
            <a:ext cx="3362325" cy="5160645"/>
          </a:xfrm>
          <a:prstGeom prst="round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2"/>
          <p:cNvSpPr/>
          <p:nvPr/>
        </p:nvSpPr>
        <p:spPr>
          <a:xfrm flipV="1">
            <a:off x="0" y="0"/>
            <a:ext cx="7329488" cy="3454400"/>
          </a:xfrm>
          <a:prstGeom prst="rtTriangl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文本框 25"/>
          <p:cNvSpPr txBox="1"/>
          <p:nvPr/>
        </p:nvSpPr>
        <p:spPr>
          <a:xfrm>
            <a:off x="287655" y="90805"/>
            <a:ext cx="8478520" cy="398780"/>
          </a:xfrm>
          <a:prstGeom prst="rect">
            <a:avLst/>
          </a:prstGeom>
          <a:noFill/>
          <a:ln w="9525">
            <a:noFill/>
          </a:ln>
        </p:spPr>
        <p:txBody>
          <a:bodyPr wrap="square" anchor="t" anchorCtr="0">
            <a:spAutoFit/>
          </a:bodyPr>
          <a:lstStyle/>
          <a:p>
            <a:r>
              <a:rPr lang="en-GB" altLang="zh-CN" sz="2000" b="1" dirty="0">
                <a:solidFill>
                  <a:schemeClr val="bg1"/>
                </a:solidFill>
                <a:latin typeface="Microsoft YaHei" panose="020B0503020204020204" pitchFamily="34" charset="-122"/>
                <a:ea typeface="Microsoft YaHei" panose="020B0503020204020204" pitchFamily="34" charset="-122"/>
              </a:rPr>
              <a:t>Our Strong Team</a:t>
            </a:r>
            <a:endParaRPr lang="en-GB" altLang="zh-CN" sz="2000" b="1" dirty="0">
              <a:solidFill>
                <a:schemeClr val="bg1"/>
              </a:solidFill>
              <a:latin typeface="Microsoft YaHei" panose="020B0503020204020204" pitchFamily="34" charset="-122"/>
              <a:ea typeface="Microsoft YaHei" panose="020B0503020204020204" pitchFamily="34" charset="-122"/>
            </a:endParaRPr>
          </a:p>
        </p:txBody>
      </p:sp>
      <p:pic>
        <p:nvPicPr>
          <p:cNvPr id="16" name="logo.png" descr="logo.png"/>
          <p:cNvPicPr>
            <a:picLocks noGrp="1" noChangeAspect="1"/>
          </p:cNvPicPr>
          <p:nvPr>
            <p:ph idx="1"/>
          </p:nvPr>
        </p:nvPicPr>
        <p:blipFill>
          <a:blip r:embed="rId1"/>
          <a:stretch>
            <a:fillRect/>
          </a:stretch>
        </p:blipFill>
        <p:spPr>
          <a:xfrm>
            <a:off x="10184765" y="5910580"/>
            <a:ext cx="1828165" cy="772795"/>
          </a:xfrm>
          <a:prstGeom prst="rect">
            <a:avLst/>
          </a:prstGeom>
          <a:ln w="12700">
            <a:miter lim="400000"/>
            <a:headEnd/>
            <a:tailEnd/>
          </a:ln>
        </p:spPr>
      </p:pic>
      <p:pic>
        <p:nvPicPr>
          <p:cNvPr id="9" name="Picture 8" descr="Fauzi"/>
          <p:cNvPicPr>
            <a:picLocks noChangeAspect="1"/>
          </p:cNvPicPr>
          <p:nvPr/>
        </p:nvPicPr>
        <p:blipFill>
          <a:blip r:embed="rId2"/>
          <a:stretch>
            <a:fillRect/>
          </a:stretch>
        </p:blipFill>
        <p:spPr>
          <a:xfrm>
            <a:off x="568960" y="2244725"/>
            <a:ext cx="2388870" cy="2388870"/>
          </a:xfrm>
          <a:prstGeom prst="hexagon">
            <a:avLst/>
          </a:prstGeom>
          <a:ln w="152400" cmpd="thickThin">
            <a:solidFill>
              <a:srgbClr val="0D5176"/>
            </a:solidFill>
          </a:ln>
        </p:spPr>
      </p:pic>
      <p:sp>
        <p:nvSpPr>
          <p:cNvPr id="13" name="矩形 50"/>
          <p:cNvSpPr/>
          <p:nvPr/>
        </p:nvSpPr>
        <p:spPr>
          <a:xfrm>
            <a:off x="287655" y="4895850"/>
            <a:ext cx="2967355" cy="460375"/>
          </a:xfrm>
          <a:prstGeom prst="rect">
            <a:avLst/>
          </a:prstGeom>
          <a:noFill/>
          <a:ln w="9525">
            <a:noFill/>
          </a:ln>
        </p:spPr>
        <p:txBody>
          <a:bodyPr wrap="square" anchor="t" anchorCtr="0">
            <a:spAutoFit/>
          </a:bodyPr>
          <a:lstStyle/>
          <a:p>
            <a:pPr algn="ctr"/>
            <a:r>
              <a:rPr lang="en-GB" altLang="zh-CN" sz="2400" b="1" dirty="0">
                <a:solidFill>
                  <a:srgbClr val="0D5176"/>
                </a:solidFill>
                <a:latin typeface="Microsoft YaHei" panose="020B0503020204020204" pitchFamily="34" charset="-122"/>
                <a:ea typeface="Microsoft YaHei" panose="020B0503020204020204" pitchFamily="34" charset="-122"/>
              </a:rPr>
              <a:t>M</a:t>
            </a:r>
            <a:r>
              <a:rPr lang="en-US" altLang="en-GB" sz="2400" b="1" dirty="0">
                <a:solidFill>
                  <a:srgbClr val="0D5176"/>
                </a:solidFill>
                <a:latin typeface="Microsoft YaHei" panose="020B0503020204020204" pitchFamily="34" charset="-122"/>
                <a:ea typeface="Microsoft YaHei" panose="020B0503020204020204" pitchFamily="34" charset="-122"/>
              </a:rPr>
              <a:t>uhammad</a:t>
            </a:r>
            <a:r>
              <a:rPr lang="en-GB" altLang="zh-CN" sz="2400" b="1" dirty="0">
                <a:solidFill>
                  <a:srgbClr val="0D5176"/>
                </a:solidFill>
                <a:latin typeface="Microsoft YaHei" panose="020B0503020204020204" pitchFamily="34" charset="-122"/>
                <a:ea typeface="Microsoft YaHei" panose="020B0503020204020204" pitchFamily="34" charset="-122"/>
              </a:rPr>
              <a:t> Fauzi</a:t>
            </a:r>
            <a:endParaRPr lang="en-GB" altLang="zh-CN" sz="2400" b="1" dirty="0">
              <a:solidFill>
                <a:srgbClr val="0D5176"/>
              </a:solidFill>
              <a:latin typeface="Microsoft YaHei" panose="020B0503020204020204" pitchFamily="34" charset="-122"/>
              <a:ea typeface="Microsoft YaHei" panose="020B0503020204020204" pitchFamily="34" charset="-122"/>
            </a:endParaRPr>
          </a:p>
        </p:txBody>
      </p:sp>
      <p:sp>
        <p:nvSpPr>
          <p:cNvPr id="6" name="Text Box 5"/>
          <p:cNvSpPr txBox="1"/>
          <p:nvPr/>
        </p:nvSpPr>
        <p:spPr>
          <a:xfrm>
            <a:off x="460375" y="5239385"/>
            <a:ext cx="2606040" cy="337185"/>
          </a:xfrm>
          <a:prstGeom prst="rect">
            <a:avLst/>
          </a:prstGeom>
          <a:noFill/>
        </p:spPr>
        <p:txBody>
          <a:bodyPr wrap="square" rtlCol="0" anchor="t">
            <a:spAutoFit/>
          </a:bodyPr>
          <a:lstStyle/>
          <a:p>
            <a:pPr algn="ctr"/>
            <a:r>
              <a:rPr lang="en-US" sz="1600" b="1" dirty="0">
                <a:solidFill>
                  <a:srgbClr val="000000"/>
                </a:solidFill>
                <a:latin typeface="Microsoft YaHei" panose="020B0503020204020204" pitchFamily="34" charset="-122"/>
                <a:ea typeface="Microsoft YaHei" panose="020B0503020204020204" pitchFamily="34" charset="-122"/>
                <a:sym typeface="+mn-ea"/>
              </a:rPr>
              <a:t>Bussines Head</a:t>
            </a:r>
            <a:endParaRPr lang="en-US" sz="1600" b="1" dirty="0">
              <a:solidFill>
                <a:srgbClr val="000000"/>
              </a:solidFill>
              <a:latin typeface="Microsoft YaHei" panose="020B0503020204020204" pitchFamily="34" charset="-122"/>
              <a:ea typeface="Microsoft YaHei" panose="020B0503020204020204" pitchFamily="34" charset="-122"/>
              <a:sym typeface="+mn-ea"/>
            </a:endParaRPr>
          </a:p>
        </p:txBody>
      </p:sp>
      <p:sp>
        <p:nvSpPr>
          <p:cNvPr id="15" name="Text Box 14"/>
          <p:cNvSpPr txBox="1"/>
          <p:nvPr/>
        </p:nvSpPr>
        <p:spPr>
          <a:xfrm>
            <a:off x="3265170" y="1663065"/>
            <a:ext cx="2847340" cy="4247375"/>
          </a:xfrm>
          <a:prstGeom prst="roundRect">
            <a:avLst/>
          </a:prstGeom>
          <a:solidFill>
            <a:schemeClr val="bg1"/>
          </a:solidFill>
          <a:ln w="12700" cmpd="sng">
            <a:solidFill>
              <a:schemeClr val="accent1">
                <a:shade val="50000"/>
              </a:schemeClr>
            </a:solidFill>
            <a:prstDash val="solid"/>
          </a:ln>
        </p:spPr>
        <p:txBody>
          <a:bodyPr wrap="square" rtlCol="0" anchor="t">
            <a:spAutoFit/>
          </a:bodyPr>
          <a:p>
            <a:pPr algn="ctr"/>
            <a:r>
              <a:rPr lang="en-US" altLang="en-GB" dirty="0">
                <a:solidFill>
                  <a:srgbClr val="000000"/>
                </a:solidFill>
                <a:latin typeface="+mj-lt"/>
                <a:ea typeface="Microsoft YaHei" panose="020B0503020204020204" pitchFamily="34" charset="-122"/>
                <a:cs typeface="+mj-lt"/>
                <a:sym typeface="+mn-ea"/>
              </a:rPr>
              <a:t>Has managing team experience since 2015, has been in a finance company since 2013, joined the fintech industry since 2019, has an AFPI certificate for supervisory skills, Member of AFPI taks force “Penagihan Tidak Beretika” and became one of the key members of PT Debito Korporindo Utama</a:t>
            </a:r>
            <a:endParaRPr lang="en-US" altLang="en-GB" dirty="0">
              <a:solidFill>
                <a:srgbClr val="000000"/>
              </a:solidFill>
              <a:latin typeface="+mj-lt"/>
              <a:ea typeface="Microsoft YaHei" panose="020B0503020204020204" pitchFamily="34" charset="-122"/>
              <a:cs typeface="+mj-lt"/>
              <a:sym typeface="+mn-ea"/>
            </a:endParaRPr>
          </a:p>
        </p:txBody>
      </p:sp>
      <p:sp>
        <p:nvSpPr>
          <p:cNvPr id="21" name="矩形 50"/>
          <p:cNvSpPr/>
          <p:nvPr/>
        </p:nvSpPr>
        <p:spPr>
          <a:xfrm>
            <a:off x="6311265" y="4895850"/>
            <a:ext cx="2758440" cy="460375"/>
          </a:xfrm>
          <a:prstGeom prst="rect">
            <a:avLst/>
          </a:prstGeom>
          <a:noFill/>
          <a:ln w="9525">
            <a:noFill/>
          </a:ln>
        </p:spPr>
        <p:txBody>
          <a:bodyPr wrap="square" anchor="t" anchorCtr="0">
            <a:spAutoFit/>
          </a:bodyPr>
          <a:p>
            <a:pPr algn="ctr"/>
            <a:r>
              <a:rPr lang="en-US" altLang="en-GB" sz="2400" b="1" dirty="0">
                <a:solidFill>
                  <a:srgbClr val="0D5176"/>
                </a:solidFill>
                <a:latin typeface="Microsoft YaHei" panose="020B0503020204020204" pitchFamily="34" charset="-122"/>
                <a:ea typeface="Microsoft YaHei" panose="020B0503020204020204" pitchFamily="34" charset="-122"/>
              </a:rPr>
              <a:t>Yudi Firmansyah</a:t>
            </a:r>
            <a:endParaRPr lang="en-US" altLang="en-GB" sz="2400" b="1" dirty="0">
              <a:solidFill>
                <a:srgbClr val="0D5176"/>
              </a:solidFill>
              <a:latin typeface="Microsoft YaHei" panose="020B0503020204020204" pitchFamily="34" charset="-122"/>
              <a:ea typeface="Microsoft YaHei" panose="020B0503020204020204" pitchFamily="34" charset="-122"/>
            </a:endParaRPr>
          </a:p>
        </p:txBody>
      </p:sp>
      <p:sp>
        <p:nvSpPr>
          <p:cNvPr id="22" name="Text Box 21"/>
          <p:cNvSpPr txBox="1"/>
          <p:nvPr/>
        </p:nvSpPr>
        <p:spPr>
          <a:xfrm>
            <a:off x="6374130" y="5239385"/>
            <a:ext cx="2606040" cy="337185"/>
          </a:xfrm>
          <a:prstGeom prst="rect">
            <a:avLst/>
          </a:prstGeom>
          <a:noFill/>
        </p:spPr>
        <p:txBody>
          <a:bodyPr wrap="square" rtlCol="0" anchor="t">
            <a:spAutoFit/>
          </a:bodyPr>
          <a:p>
            <a:pPr algn="ctr"/>
            <a:r>
              <a:rPr lang="en-US" sz="1600" b="1" dirty="0">
                <a:solidFill>
                  <a:srgbClr val="000000"/>
                </a:solidFill>
                <a:latin typeface="Microsoft YaHei" panose="020B0503020204020204" pitchFamily="34" charset="-122"/>
                <a:ea typeface="Microsoft YaHei" panose="020B0503020204020204" pitchFamily="34" charset="-122"/>
                <a:sym typeface="+mn-ea"/>
              </a:rPr>
              <a:t>Collection Manager</a:t>
            </a:r>
            <a:endParaRPr lang="en-US" sz="1600" b="1" dirty="0">
              <a:solidFill>
                <a:srgbClr val="000000"/>
              </a:solidFill>
              <a:latin typeface="Microsoft YaHei" panose="020B0503020204020204" pitchFamily="34" charset="-122"/>
              <a:ea typeface="Microsoft YaHei" panose="020B0503020204020204" pitchFamily="34" charset="-122"/>
              <a:sym typeface="+mn-ea"/>
            </a:endParaRPr>
          </a:p>
        </p:txBody>
      </p:sp>
      <p:pic>
        <p:nvPicPr>
          <p:cNvPr id="23" name="Picture 22" descr="C:\Users\UangMe\Downloads\Dingtalk_20220324094048.jpgDingtalk_20220324094048"/>
          <p:cNvPicPr>
            <a:picLocks noChangeAspect="1"/>
          </p:cNvPicPr>
          <p:nvPr/>
        </p:nvPicPr>
        <p:blipFill>
          <a:blip r:embed="rId3"/>
          <a:srcRect/>
          <a:stretch>
            <a:fillRect/>
          </a:stretch>
        </p:blipFill>
        <p:spPr>
          <a:xfrm>
            <a:off x="6544945" y="2245360"/>
            <a:ext cx="2306320" cy="2495550"/>
          </a:xfrm>
          <a:prstGeom prst="hexagon">
            <a:avLst/>
          </a:prstGeom>
          <a:ln w="152400" cmpd="thickThin">
            <a:solidFill>
              <a:srgbClr val="0D5176"/>
            </a:solidFill>
          </a:ln>
        </p:spPr>
      </p:pic>
      <p:sp>
        <p:nvSpPr>
          <p:cNvPr id="24" name="Text Box 23"/>
          <p:cNvSpPr txBox="1"/>
          <p:nvPr/>
        </p:nvSpPr>
        <p:spPr>
          <a:xfrm>
            <a:off x="9069705" y="2336165"/>
            <a:ext cx="2847340" cy="2529525"/>
          </a:xfrm>
          <a:prstGeom prst="roundRect">
            <a:avLst/>
          </a:prstGeom>
          <a:solidFill>
            <a:schemeClr val="bg1"/>
          </a:solidFill>
          <a:ln w="12700" cmpd="sng">
            <a:solidFill>
              <a:schemeClr val="accent1">
                <a:shade val="50000"/>
              </a:schemeClr>
            </a:solidFill>
            <a:prstDash val="solid"/>
          </a:ln>
        </p:spPr>
        <p:txBody>
          <a:bodyPr wrap="square" rtlCol="0" anchor="t">
            <a:spAutoFit/>
          </a:bodyPr>
          <a:p>
            <a:pPr algn="ctr"/>
            <a:r>
              <a:rPr lang="en-US" altLang="en-GB" dirty="0">
                <a:solidFill>
                  <a:srgbClr val="000000"/>
                </a:solidFill>
                <a:latin typeface="+mj-lt"/>
                <a:ea typeface="Microsoft YaHei" panose="020B0503020204020204" pitchFamily="34" charset="-122"/>
                <a:cs typeface="+mj-lt"/>
                <a:sym typeface="+mn-ea"/>
              </a:rPr>
              <a:t>Experienced in fintech collection since 2018, Has a supervisory skill certificate from AFPI, supervises more than 10 collection supervisors at PT Debito Korporindo Utama</a:t>
            </a:r>
            <a:endParaRPr lang="en-US" altLang="en-GB" dirty="0">
              <a:solidFill>
                <a:srgbClr val="000000"/>
              </a:solidFill>
              <a:latin typeface="+mj-lt"/>
              <a:ea typeface="Microsoft YaHei" panose="020B0503020204020204" pitchFamily="34" charset="-122"/>
              <a:cs typeface="+mj-lt"/>
              <a:sym typeface="+mn-ea"/>
            </a:endParaRPr>
          </a:p>
        </p:txBody>
      </p:sp>
      <p:sp>
        <p:nvSpPr>
          <p:cNvPr id="25" name="矩形 50"/>
          <p:cNvSpPr/>
          <p:nvPr/>
        </p:nvSpPr>
        <p:spPr>
          <a:xfrm>
            <a:off x="229235" y="592455"/>
            <a:ext cx="3025775" cy="583565"/>
          </a:xfrm>
          <a:prstGeom prst="rect">
            <a:avLst/>
          </a:prstGeom>
          <a:noFill/>
          <a:ln w="9525">
            <a:noFill/>
          </a:ln>
        </p:spPr>
        <p:txBody>
          <a:bodyPr wrap="square" anchor="t" anchorCtr="0">
            <a:spAutoFit/>
          </a:bodyPr>
          <a:p>
            <a:pPr algn="ctr"/>
            <a:r>
              <a:rPr lang="en-US" altLang="en-GB" sz="3200" b="1" dirty="0">
                <a:solidFill>
                  <a:srgbClr val="0D5176"/>
                </a:solidFill>
                <a:latin typeface="Microsoft YaHei" panose="020B0503020204020204" pitchFamily="34" charset="-122"/>
                <a:ea typeface="Microsoft YaHei" panose="020B0503020204020204" pitchFamily="34" charset="-122"/>
              </a:rPr>
              <a:t>Our Manager</a:t>
            </a:r>
            <a:endParaRPr lang="en-US" altLang="en-GB" sz="3200" b="1" dirty="0">
              <a:solidFill>
                <a:srgbClr val="0D5176"/>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2"/>
          <p:cNvSpPr/>
          <p:nvPr/>
        </p:nvSpPr>
        <p:spPr>
          <a:xfrm flipV="1">
            <a:off x="0" y="0"/>
            <a:ext cx="7329488" cy="3454400"/>
          </a:xfrm>
          <a:prstGeom prst="rtTriangl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直角三角形 6"/>
          <p:cNvSpPr/>
          <p:nvPr/>
        </p:nvSpPr>
        <p:spPr>
          <a:xfrm>
            <a:off x="0" y="4267200"/>
            <a:ext cx="2511425" cy="2590800"/>
          </a:xfrm>
          <a:prstGeom prst="rtTriangle">
            <a:avLst/>
          </a:prstGeom>
          <a:solidFill>
            <a:srgbClr val="00B0F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0" y="0"/>
            <a:ext cx="12192000" cy="592138"/>
          </a:xfrm>
          <a:prstGeom prst="rect">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698" name="文本框 25"/>
          <p:cNvSpPr txBox="1"/>
          <p:nvPr/>
        </p:nvSpPr>
        <p:spPr>
          <a:xfrm>
            <a:off x="287655" y="90805"/>
            <a:ext cx="8478520" cy="398780"/>
          </a:xfrm>
          <a:prstGeom prst="rect">
            <a:avLst/>
          </a:prstGeom>
          <a:noFill/>
          <a:ln w="9525">
            <a:noFill/>
          </a:ln>
        </p:spPr>
        <p:txBody>
          <a:bodyPr wrap="square" anchor="t" anchorCtr="0">
            <a:spAutoFit/>
          </a:bodyPr>
          <a:lstStyle/>
          <a:p>
            <a:r>
              <a:rPr lang="en-GB" altLang="zh-CN" sz="2000" b="1" dirty="0">
                <a:solidFill>
                  <a:schemeClr val="bg1"/>
                </a:solidFill>
                <a:latin typeface="Microsoft YaHei" panose="020B0503020204020204" pitchFamily="34" charset="-122"/>
                <a:ea typeface="Microsoft YaHei" panose="020B0503020204020204" pitchFamily="34" charset="-122"/>
              </a:rPr>
              <a:t>Our Strong Team</a:t>
            </a:r>
            <a:endParaRPr lang="en-GB" altLang="zh-CN" sz="2000" b="1" dirty="0">
              <a:solidFill>
                <a:schemeClr val="bg1"/>
              </a:solidFill>
              <a:latin typeface="Microsoft YaHei" panose="020B0503020204020204" pitchFamily="34" charset="-122"/>
              <a:ea typeface="Microsoft YaHei" panose="020B0503020204020204" pitchFamily="34" charset="-122"/>
            </a:endParaRPr>
          </a:p>
        </p:txBody>
      </p:sp>
      <p:pic>
        <p:nvPicPr>
          <p:cNvPr id="16" name="logo.png" descr="logo.png"/>
          <p:cNvPicPr>
            <a:picLocks noGrp="1" noChangeAspect="1"/>
          </p:cNvPicPr>
          <p:nvPr>
            <p:ph idx="1"/>
          </p:nvPr>
        </p:nvPicPr>
        <p:blipFill>
          <a:blip r:embed="rId1"/>
          <a:stretch>
            <a:fillRect/>
          </a:stretch>
        </p:blipFill>
        <p:spPr>
          <a:xfrm>
            <a:off x="10184765" y="5910580"/>
            <a:ext cx="1828165" cy="772795"/>
          </a:xfrm>
          <a:prstGeom prst="rect">
            <a:avLst/>
          </a:prstGeom>
          <a:ln w="12700">
            <a:miter lim="400000"/>
            <a:headEnd/>
            <a:tailEnd/>
          </a:ln>
        </p:spPr>
      </p:pic>
      <p:pic>
        <p:nvPicPr>
          <p:cNvPr id="3" name="Picture 2" descr="Ivan"/>
          <p:cNvPicPr>
            <a:picLocks noChangeAspect="1"/>
          </p:cNvPicPr>
          <p:nvPr/>
        </p:nvPicPr>
        <p:blipFill>
          <a:blip r:embed="rId2"/>
          <a:stretch>
            <a:fillRect/>
          </a:stretch>
        </p:blipFill>
        <p:spPr>
          <a:xfrm>
            <a:off x="4523740" y="3910965"/>
            <a:ext cx="1758950" cy="1758950"/>
          </a:xfrm>
          <a:prstGeom prst="hexagon">
            <a:avLst/>
          </a:prstGeom>
          <a:ln w="152400" cmpd="thickThin">
            <a:solidFill>
              <a:srgbClr val="0D5176"/>
            </a:solidFill>
          </a:ln>
        </p:spPr>
      </p:pic>
      <p:pic>
        <p:nvPicPr>
          <p:cNvPr id="4" name="Picture 3" descr="Novedra"/>
          <p:cNvPicPr>
            <a:picLocks noChangeAspect="1"/>
          </p:cNvPicPr>
          <p:nvPr/>
        </p:nvPicPr>
        <p:blipFill>
          <a:blip r:embed="rId3"/>
          <a:stretch>
            <a:fillRect/>
          </a:stretch>
        </p:blipFill>
        <p:spPr>
          <a:xfrm>
            <a:off x="1050925" y="3885565"/>
            <a:ext cx="1720850" cy="1720850"/>
          </a:xfrm>
          <a:prstGeom prst="hexagon">
            <a:avLst/>
          </a:prstGeom>
          <a:ln w="152400" cmpd="thickThin">
            <a:solidFill>
              <a:srgbClr val="0D5176"/>
            </a:solidFill>
          </a:ln>
        </p:spPr>
      </p:pic>
      <p:pic>
        <p:nvPicPr>
          <p:cNvPr id="5" name="Picture 4" descr="Rendy"/>
          <p:cNvPicPr>
            <a:picLocks noChangeAspect="1"/>
          </p:cNvPicPr>
          <p:nvPr/>
        </p:nvPicPr>
        <p:blipFill>
          <a:blip r:embed="rId4"/>
          <a:stretch>
            <a:fillRect/>
          </a:stretch>
        </p:blipFill>
        <p:spPr>
          <a:xfrm>
            <a:off x="1050925" y="1654810"/>
            <a:ext cx="1751965" cy="1751965"/>
          </a:xfrm>
          <a:prstGeom prst="hexagon">
            <a:avLst/>
          </a:prstGeom>
          <a:ln w="152400" cmpd="thickThin">
            <a:solidFill>
              <a:srgbClr val="0D5176"/>
            </a:solidFill>
          </a:ln>
        </p:spPr>
      </p:pic>
      <p:sp>
        <p:nvSpPr>
          <p:cNvPr id="12" name="矩形 50"/>
          <p:cNvSpPr/>
          <p:nvPr/>
        </p:nvSpPr>
        <p:spPr>
          <a:xfrm>
            <a:off x="135890" y="592455"/>
            <a:ext cx="3550920" cy="583565"/>
          </a:xfrm>
          <a:prstGeom prst="rect">
            <a:avLst/>
          </a:prstGeom>
          <a:noFill/>
          <a:ln w="9525">
            <a:noFill/>
          </a:ln>
        </p:spPr>
        <p:txBody>
          <a:bodyPr wrap="square" anchor="t" anchorCtr="0">
            <a:spAutoFit/>
          </a:bodyPr>
          <a:lstStyle/>
          <a:p>
            <a:pPr algn="ctr"/>
            <a:r>
              <a:rPr lang="en-US" altLang="en-GB" sz="3200" b="1" dirty="0">
                <a:solidFill>
                  <a:srgbClr val="0D5176"/>
                </a:solidFill>
                <a:latin typeface="Microsoft YaHei" panose="020B0503020204020204" pitchFamily="34" charset="-122"/>
                <a:ea typeface="Microsoft YaHei" panose="020B0503020204020204" pitchFamily="34" charset="-122"/>
              </a:rPr>
              <a:t>Our Supervisor</a:t>
            </a:r>
            <a:endParaRPr lang="en-US" altLang="en-GB" sz="3200" b="1" dirty="0">
              <a:solidFill>
                <a:srgbClr val="0D5176"/>
              </a:solidFill>
              <a:latin typeface="Microsoft YaHei" panose="020B0503020204020204" pitchFamily="34" charset="-122"/>
              <a:ea typeface="Microsoft YaHei" panose="020B0503020204020204" pitchFamily="34" charset="-122"/>
            </a:endParaRPr>
          </a:p>
        </p:txBody>
      </p:sp>
      <p:pic>
        <p:nvPicPr>
          <p:cNvPr id="7" name="Picture 6" descr="C:\Users\UangMe\Desktop\asu.jpgasu"/>
          <p:cNvPicPr>
            <a:picLocks noChangeAspect="1"/>
          </p:cNvPicPr>
          <p:nvPr/>
        </p:nvPicPr>
        <p:blipFill>
          <a:blip r:embed="rId5"/>
          <a:srcRect/>
          <a:stretch>
            <a:fillRect/>
          </a:stretch>
        </p:blipFill>
        <p:spPr>
          <a:xfrm>
            <a:off x="2795905" y="2739073"/>
            <a:ext cx="1684020" cy="1775460"/>
          </a:xfrm>
          <a:prstGeom prst="hexagon">
            <a:avLst/>
          </a:prstGeom>
          <a:ln w="152400" cmpd="thickThin">
            <a:solidFill>
              <a:srgbClr val="0D5176"/>
            </a:solidFill>
          </a:ln>
        </p:spPr>
      </p:pic>
      <p:sp>
        <p:nvSpPr>
          <p:cNvPr id="19" name="Text Box 18"/>
          <p:cNvSpPr txBox="1"/>
          <p:nvPr/>
        </p:nvSpPr>
        <p:spPr>
          <a:xfrm>
            <a:off x="7089140" y="2002155"/>
            <a:ext cx="3209925" cy="3451560"/>
          </a:xfrm>
          <a:prstGeom prst="roundRect">
            <a:avLst/>
          </a:prstGeom>
          <a:solidFill>
            <a:schemeClr val="bg1"/>
          </a:solidFill>
          <a:ln w="12700" cmpd="sng">
            <a:solidFill>
              <a:schemeClr val="accent1">
                <a:shade val="50000"/>
              </a:schemeClr>
            </a:solidFill>
            <a:prstDash val="solid"/>
          </a:ln>
        </p:spPr>
        <p:txBody>
          <a:bodyPr wrap="square" rtlCol="0" anchor="t">
            <a:spAutoFit/>
          </a:bodyPr>
          <a:p>
            <a:pPr algn="ctr"/>
            <a:r>
              <a:rPr lang="en-GB" altLang="zh-CN" dirty="0">
                <a:solidFill>
                  <a:srgbClr val="000000"/>
                </a:solidFill>
                <a:latin typeface="+mj-lt"/>
                <a:ea typeface="Microsoft YaHei" panose="020B0503020204020204" pitchFamily="34" charset="-122"/>
                <a:cs typeface="+mj-lt"/>
                <a:sym typeface="+mn-ea"/>
              </a:rPr>
              <a:t>“Our team formed by more than </a:t>
            </a:r>
            <a:r>
              <a:rPr lang="en-US" dirty="0">
                <a:solidFill>
                  <a:srgbClr val="000000"/>
                </a:solidFill>
                <a:latin typeface="+mj-lt"/>
                <a:ea typeface="Microsoft YaHei" panose="020B0503020204020204" pitchFamily="34" charset="-122"/>
                <a:cs typeface="+mj-lt"/>
                <a:sym typeface="+mn-ea"/>
              </a:rPr>
              <a:t>191</a:t>
            </a:r>
            <a:r>
              <a:rPr lang="en-GB" altLang="zh-CN" dirty="0">
                <a:solidFill>
                  <a:srgbClr val="000000"/>
                </a:solidFill>
                <a:latin typeface="+mj-lt"/>
                <a:ea typeface="Microsoft YaHei" panose="020B0503020204020204" pitchFamily="34" charset="-122"/>
                <a:cs typeface="+mj-lt"/>
                <a:sym typeface="+mn-ea"/>
              </a:rPr>
              <a:t> headcounts which divided to several teams.  Each teams will have their own dedicated </a:t>
            </a:r>
            <a:r>
              <a:rPr lang="en-US" altLang="en-GB" dirty="0">
                <a:solidFill>
                  <a:srgbClr val="000000"/>
                </a:solidFill>
                <a:latin typeface="+mj-lt"/>
                <a:ea typeface="Microsoft YaHei" panose="020B0503020204020204" pitchFamily="34" charset="-122"/>
                <a:cs typeface="+mj-lt"/>
                <a:sym typeface="+mn-ea"/>
              </a:rPr>
              <a:t>supervisor </a:t>
            </a:r>
            <a:r>
              <a:rPr lang="en-GB" altLang="zh-CN" dirty="0">
                <a:solidFill>
                  <a:srgbClr val="000000"/>
                </a:solidFill>
                <a:latin typeface="+mj-lt"/>
                <a:ea typeface="Microsoft YaHei" panose="020B0503020204020204" pitchFamily="34" charset="-122"/>
                <a:cs typeface="+mj-lt"/>
                <a:sym typeface="+mn-ea"/>
              </a:rPr>
              <a:t>which </a:t>
            </a:r>
            <a:r>
              <a:rPr lang="en-US" altLang="en-GB" dirty="0">
                <a:solidFill>
                  <a:srgbClr val="000000"/>
                </a:solidFill>
                <a:latin typeface="+mj-lt"/>
                <a:ea typeface="Microsoft YaHei" panose="020B0503020204020204" pitchFamily="34" charset="-122"/>
                <a:cs typeface="+mj-lt"/>
                <a:sym typeface="+mn-ea"/>
              </a:rPr>
              <a:t>all</a:t>
            </a:r>
            <a:r>
              <a:rPr lang="en-GB" altLang="zh-CN" dirty="0">
                <a:solidFill>
                  <a:srgbClr val="000000"/>
                </a:solidFill>
                <a:latin typeface="+mj-lt"/>
                <a:ea typeface="Microsoft YaHei" panose="020B0503020204020204" pitchFamily="34" charset="-122"/>
                <a:cs typeface="+mj-lt"/>
                <a:sym typeface="+mn-ea"/>
              </a:rPr>
              <a:t> of them is already certified by AFPI. We also having continious training in monthly basis to adapt new rules from association &amp; regulators”</a:t>
            </a:r>
            <a:endParaRPr lang="en-US" altLang="en-GB" dirty="0">
              <a:solidFill>
                <a:srgbClr val="000000"/>
              </a:solidFill>
              <a:latin typeface="+mj-lt"/>
              <a:ea typeface="Microsoft YaHei" panose="020B0503020204020204" pitchFamily="34" charset="-122"/>
              <a:cs typeface="+mj-lt"/>
              <a:sym typeface="+mn-ea"/>
            </a:endParaRPr>
          </a:p>
        </p:txBody>
      </p:sp>
      <p:pic>
        <p:nvPicPr>
          <p:cNvPr id="20" name="Picture 19" descr="C:\Users\UangMe\Desktop\indra.jpgindra"/>
          <p:cNvPicPr>
            <a:picLocks noChangeAspect="1"/>
          </p:cNvPicPr>
          <p:nvPr/>
        </p:nvPicPr>
        <p:blipFill>
          <a:blip r:embed="rId6"/>
          <a:srcRect/>
          <a:stretch>
            <a:fillRect/>
          </a:stretch>
        </p:blipFill>
        <p:spPr>
          <a:xfrm>
            <a:off x="4635818" y="1675765"/>
            <a:ext cx="1515110" cy="1778635"/>
          </a:xfrm>
          <a:prstGeom prst="hexagon">
            <a:avLst/>
          </a:prstGeom>
          <a:ln w="152400" cmpd="thickThin">
            <a:solidFill>
              <a:srgbClr val="0D5176"/>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任意多边形 23"/>
          <p:cNvSpPr/>
          <p:nvPr/>
        </p:nvSpPr>
        <p:spPr>
          <a:xfrm>
            <a:off x="0" y="0"/>
            <a:ext cx="12192000" cy="6858000"/>
          </a:xfrm>
          <a:custGeom>
            <a:avLst/>
            <a:gdLst>
              <a:gd name="connsiteX0" fmla="*/ 0 w 12191999"/>
              <a:gd name="connsiteY0" fmla="*/ 0 h 6858000"/>
              <a:gd name="connsiteX1" fmla="*/ 12191999 w 12191999"/>
              <a:gd name="connsiteY1" fmla="*/ 568584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5685840"/>
                </a:lnTo>
                <a:lnTo>
                  <a:pt x="12191999"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直角三角形 24"/>
          <p:cNvSpPr/>
          <p:nvPr/>
        </p:nvSpPr>
        <p:spPr>
          <a:xfrm rot="5400000">
            <a:off x="0" y="0"/>
            <a:ext cx="2838450" cy="2838450"/>
          </a:xfrm>
          <a:prstGeom prst="rtTriangle">
            <a:avLst/>
          </a:prstGeom>
          <a:solidFill>
            <a:srgbClr val="0D5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75" name="文本框 25"/>
          <p:cNvSpPr txBox="1"/>
          <p:nvPr/>
        </p:nvSpPr>
        <p:spPr>
          <a:xfrm>
            <a:off x="1183005" y="3187700"/>
            <a:ext cx="6329045" cy="829945"/>
          </a:xfrm>
          <a:prstGeom prst="rect">
            <a:avLst/>
          </a:prstGeom>
          <a:noFill/>
          <a:ln w="9525">
            <a:noFill/>
          </a:ln>
        </p:spPr>
        <p:txBody>
          <a:bodyPr wrap="square" anchor="t" anchorCtr="0">
            <a:spAutoFit/>
          </a:bodyPr>
          <a:lstStyle/>
          <a:p>
            <a:r>
              <a:rPr lang="en-US" altLang="zh-CN" sz="4800" b="1" dirty="0">
                <a:solidFill>
                  <a:schemeClr val="bg1"/>
                </a:solidFill>
                <a:latin typeface="Microsoft YaHei" panose="020B0503020204020204" pitchFamily="34" charset="-122"/>
                <a:ea typeface="Microsoft YaHei" panose="020B0503020204020204" pitchFamily="34" charset="-122"/>
              </a:rPr>
              <a:t>02 </a:t>
            </a:r>
            <a:r>
              <a:rPr lang="en-US" altLang="en-GB" sz="4800" b="1" dirty="0">
                <a:solidFill>
                  <a:schemeClr val="bg1"/>
                </a:solidFill>
                <a:latin typeface="Microsoft YaHei" panose="020B0503020204020204" pitchFamily="34" charset="-122"/>
                <a:ea typeface="Microsoft YaHei" panose="020B0503020204020204" pitchFamily="34" charset="-122"/>
              </a:rPr>
              <a:t>Technology</a:t>
            </a:r>
            <a:endParaRPr lang="en-US" altLang="en-GB" sz="4800" b="1" dirty="0">
              <a:solidFill>
                <a:schemeClr val="bg1"/>
              </a:solidFill>
              <a:latin typeface="Microsoft YaHei" panose="020B0503020204020204" pitchFamily="34" charset="-122"/>
              <a:ea typeface="Microsoft YaHei" panose="020B0503020204020204" pitchFamily="34" charset="-122"/>
            </a:endParaRPr>
          </a:p>
        </p:txBody>
      </p:sp>
      <p:cxnSp>
        <p:nvCxnSpPr>
          <p:cNvPr id="28" name="直接连接符 27"/>
          <p:cNvCxnSpPr/>
          <p:nvPr/>
        </p:nvCxnSpPr>
        <p:spPr>
          <a:xfrm>
            <a:off x="1320800" y="4111625"/>
            <a:ext cx="3911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177" name="文本框 30"/>
          <p:cNvSpPr txBox="1"/>
          <p:nvPr/>
        </p:nvSpPr>
        <p:spPr>
          <a:xfrm>
            <a:off x="1220788" y="4205288"/>
            <a:ext cx="4011612" cy="337185"/>
          </a:xfrm>
          <a:prstGeom prst="rect">
            <a:avLst/>
          </a:prstGeom>
          <a:noFill/>
          <a:ln w="9525">
            <a:noFill/>
          </a:ln>
        </p:spPr>
        <p:txBody>
          <a:bodyPr anchor="t" anchorCtr="0">
            <a:spAutoFit/>
          </a:bodyPr>
          <a:lstStyle/>
          <a:p>
            <a:pPr algn="just"/>
            <a:r>
              <a:rPr lang="en-US" sz="1600" dirty="0">
                <a:solidFill>
                  <a:schemeClr val="bg1"/>
                </a:solidFill>
                <a:latin typeface="Microsoft YaHei" panose="020B0503020204020204" pitchFamily="34" charset="-122"/>
                <a:ea typeface="Microsoft YaHei" panose="020B0503020204020204" pitchFamily="34" charset="-122"/>
              </a:rPr>
              <a:t>Advanced Collection System</a:t>
            </a:r>
            <a:endParaRPr lang="en-US" sz="1600" dirty="0">
              <a:solidFill>
                <a:schemeClr val="bg1"/>
              </a:solidFill>
              <a:latin typeface="Microsoft YaHei" panose="020B0503020204020204" pitchFamily="34" charset="-122"/>
              <a:ea typeface="Microsoft YaHei" panose="020B0503020204020204" pitchFamily="34" charset="-122"/>
            </a:endParaRPr>
          </a:p>
        </p:txBody>
      </p:sp>
      <p:pic>
        <p:nvPicPr>
          <p:cNvPr id="9" name="logo.png" descr="logo.png"/>
          <p:cNvPicPr>
            <a:picLocks noGrp="1" noChangeAspect="1"/>
          </p:cNvPicPr>
          <p:nvPr>
            <p:ph idx="1"/>
          </p:nvPr>
        </p:nvPicPr>
        <p:blipFill>
          <a:blip r:embed="rId1"/>
          <a:stretch>
            <a:fillRect/>
          </a:stretch>
        </p:blipFill>
        <p:spPr>
          <a:xfrm>
            <a:off x="8747125" y="183515"/>
            <a:ext cx="3185795" cy="1346835"/>
          </a:xfrm>
          <a:prstGeom prst="rect">
            <a:avLst/>
          </a:prstGeom>
          <a:ln w="12700">
            <a:miter lim="400000"/>
            <a:headEnd/>
            <a:tailEnd/>
          </a:ln>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6975</Words>
  <Application>WPS Presentation</Application>
  <PresentationFormat>Widescreen</PresentationFormat>
  <Paragraphs>376</Paragraphs>
  <Slides>26</Slides>
  <Notes>12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26</vt:i4>
      </vt:variant>
    </vt:vector>
  </HeadingPairs>
  <TitlesOfParts>
    <vt:vector size="41" baseType="lpstr">
      <vt:lpstr>Arial</vt:lpstr>
      <vt:lpstr>SimSun</vt:lpstr>
      <vt:lpstr>Wingdings</vt:lpstr>
      <vt:lpstr>Calibri</vt:lpstr>
      <vt:lpstr>Microsoft YaHei</vt:lpstr>
      <vt:lpstr>Impact</vt:lpstr>
      <vt:lpstr>文鼎霹雳体</vt:lpstr>
      <vt:lpstr>Helvetica Neue</vt:lpstr>
      <vt:lpstr>Arial Unicode MS</vt:lpstr>
      <vt:lpstr>Calibri Light</vt:lpstr>
      <vt:lpstr>Calibri</vt:lpstr>
      <vt:lpstr>方正正准黑简体</vt:lpstr>
      <vt:lpstr>方正正大黑简体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topppt.cn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Muhamad Fauzi</cp:lastModifiedBy>
  <cp:revision>159</cp:revision>
  <dcterms:created xsi:type="dcterms:W3CDTF">2015-07-02T08:16:00Z</dcterms:created>
  <dcterms:modified xsi:type="dcterms:W3CDTF">2022-11-23T04:22:33Z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1033-11.2.0.11380</vt:lpwstr>
  </property>
  <property fmtid="{D5CDD505-2E9C-101B-9397-08002B2CF9AE}" pid="3" name="ICV">
    <vt:lpwstr>43802C5E01834922A4616FA5B3B1218E</vt:lpwstr>
  </property>
</Properties>
</file>